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1" r:id="rId4"/>
    <p:sldId id="259" r:id="rId5"/>
    <p:sldId id="270" r:id="rId6"/>
    <p:sldId id="267" r:id="rId7"/>
    <p:sldId id="269" r:id="rId8"/>
    <p:sldId id="272" r:id="rId9"/>
    <p:sldId id="273" r:id="rId10"/>
    <p:sldId id="262" r:id="rId11"/>
    <p:sldId id="265" r:id="rId12"/>
    <p:sldId id="263" r:id="rId13"/>
    <p:sldId id="260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022B3-6A59-419B-9A6E-ACB17EFCDB67}" type="doc">
      <dgm:prSet loTypeId="urn:microsoft.com/office/officeart/2005/8/layout/radial1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2F0842D-17C2-45A4-866D-CD844BA07B0B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Конституциялы</a:t>
          </a:r>
          <a:r>
            <a:rPr lang="kk-KZ" dirty="0" smtClean="0">
              <a:solidFill>
                <a:schemeClr val="tx1"/>
              </a:solidFill>
            </a:rPr>
            <a:t>қ құқық</a:t>
          </a:r>
          <a:endParaRPr lang="ru-RU" dirty="0">
            <a:solidFill>
              <a:schemeClr val="tx1"/>
            </a:solidFill>
          </a:endParaRPr>
        </a:p>
      </dgm:t>
    </dgm:pt>
    <dgm:pt modelId="{44B12FCE-DE12-4BCD-AF52-328414A96FAE}" type="parTrans" cxnId="{F6BC39C1-DBEA-466F-B947-B368A352BB1C}">
      <dgm:prSet/>
      <dgm:spPr/>
      <dgm:t>
        <a:bodyPr/>
        <a:lstStyle/>
        <a:p>
          <a:endParaRPr lang="ru-RU"/>
        </a:p>
      </dgm:t>
    </dgm:pt>
    <dgm:pt modelId="{7B180C22-0BBF-45AB-8537-C54F3E788E77}" type="sibTrans" cxnId="{F6BC39C1-DBEA-466F-B947-B368A352BB1C}">
      <dgm:prSet/>
      <dgm:spPr/>
      <dgm:t>
        <a:bodyPr/>
        <a:lstStyle/>
        <a:p>
          <a:endParaRPr lang="ru-RU"/>
        </a:p>
      </dgm:t>
    </dgm:pt>
    <dgm:pt modelId="{F5381B4E-8731-4F36-A24D-3E7C57B3F1F4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3D1A2C01-74CB-4F20-9AEC-177C0BAB734A}" type="parTrans" cxnId="{21CD2F1D-75FA-4A01-9BF8-3DBD9DD4E03E}">
      <dgm:prSet/>
      <dgm:spPr/>
      <dgm:t>
        <a:bodyPr/>
        <a:lstStyle/>
        <a:p>
          <a:endParaRPr lang="ru-RU"/>
        </a:p>
      </dgm:t>
    </dgm:pt>
    <dgm:pt modelId="{45B6768C-45AA-47D4-807C-EF3A28C653D1}" type="sibTrans" cxnId="{21CD2F1D-75FA-4A01-9BF8-3DBD9DD4E03E}">
      <dgm:prSet/>
      <dgm:spPr/>
      <dgm:t>
        <a:bodyPr/>
        <a:lstStyle/>
        <a:p>
          <a:endParaRPr lang="ru-RU"/>
        </a:p>
      </dgm:t>
    </dgm:pt>
    <dgm:pt modelId="{9F83FDC2-7574-4515-9AB3-92D8A95C7A8C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A0F532C2-B4BC-45E7-B9C5-9A7953BB96A6}" type="parTrans" cxnId="{366566E5-9F08-4AF8-B33C-28366011FF24}">
      <dgm:prSet/>
      <dgm:spPr/>
      <dgm:t>
        <a:bodyPr/>
        <a:lstStyle/>
        <a:p>
          <a:endParaRPr lang="ru-RU"/>
        </a:p>
      </dgm:t>
    </dgm:pt>
    <dgm:pt modelId="{26455A01-CDA8-4E6C-9177-7CA49872AD35}" type="sibTrans" cxnId="{366566E5-9F08-4AF8-B33C-28366011FF24}">
      <dgm:prSet/>
      <dgm:spPr/>
      <dgm:t>
        <a:bodyPr/>
        <a:lstStyle/>
        <a:p>
          <a:endParaRPr lang="ru-RU"/>
        </a:p>
      </dgm:t>
    </dgm:pt>
    <dgm:pt modelId="{0F430136-5C59-43FA-BEAE-CF42D31A5D1B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3F592313-F2A1-4A18-B72F-F8E17E44FD8F}" type="parTrans" cxnId="{0F5D4B5F-0164-4305-AD8C-6C9F09043F6C}">
      <dgm:prSet/>
      <dgm:spPr/>
      <dgm:t>
        <a:bodyPr/>
        <a:lstStyle/>
        <a:p>
          <a:endParaRPr lang="ru-RU"/>
        </a:p>
      </dgm:t>
    </dgm:pt>
    <dgm:pt modelId="{711852F6-71C1-478C-A504-90DBD4991612}" type="sibTrans" cxnId="{0F5D4B5F-0164-4305-AD8C-6C9F09043F6C}">
      <dgm:prSet/>
      <dgm:spPr/>
      <dgm:t>
        <a:bodyPr/>
        <a:lstStyle/>
        <a:p>
          <a:endParaRPr lang="ru-RU"/>
        </a:p>
      </dgm:t>
    </dgm:pt>
    <dgm:pt modelId="{D7935626-418F-43D7-AFC0-EEA3E477F12D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C430636D-8AF7-415D-B2A8-5AF88081F7A0}" type="parTrans" cxnId="{091425B0-B240-4BD4-81DC-D16116FA7642}">
      <dgm:prSet/>
      <dgm:spPr/>
      <dgm:t>
        <a:bodyPr/>
        <a:lstStyle/>
        <a:p>
          <a:endParaRPr lang="ru-RU"/>
        </a:p>
      </dgm:t>
    </dgm:pt>
    <dgm:pt modelId="{FDE0176D-AA3B-411D-9FB0-D71D11D378B0}" type="sibTrans" cxnId="{091425B0-B240-4BD4-81DC-D16116FA7642}">
      <dgm:prSet/>
      <dgm:spPr/>
      <dgm:t>
        <a:bodyPr/>
        <a:lstStyle/>
        <a:p>
          <a:endParaRPr lang="ru-RU"/>
        </a:p>
      </dgm:t>
    </dgm:pt>
    <dgm:pt modelId="{72259EB4-B039-4A31-A95F-9863777E0017}" type="pres">
      <dgm:prSet presAssocID="{39C022B3-6A59-419B-9A6E-ACB17EFCDB6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5425D6-FB8C-495A-8850-59FCFCDCCCB9}" type="pres">
      <dgm:prSet presAssocID="{B2F0842D-17C2-45A4-866D-CD844BA07B0B}" presName="centerShape" presStyleLbl="node0" presStyleIdx="0" presStyleCnt="1" custScaleX="210330"/>
      <dgm:spPr/>
      <dgm:t>
        <a:bodyPr/>
        <a:lstStyle/>
        <a:p>
          <a:endParaRPr lang="ru-RU"/>
        </a:p>
      </dgm:t>
    </dgm:pt>
    <dgm:pt modelId="{41114B59-3A23-4674-920D-8C94EF18F2CD}" type="pres">
      <dgm:prSet presAssocID="{3D1A2C01-74CB-4F20-9AEC-177C0BAB734A}" presName="Name9" presStyleLbl="parChTrans1D2" presStyleIdx="0" presStyleCnt="4"/>
      <dgm:spPr/>
      <dgm:t>
        <a:bodyPr/>
        <a:lstStyle/>
        <a:p>
          <a:endParaRPr lang="ru-RU"/>
        </a:p>
      </dgm:t>
    </dgm:pt>
    <dgm:pt modelId="{5C13DA06-3AE5-430D-886C-A81BBFEB5EE4}" type="pres">
      <dgm:prSet presAssocID="{3D1A2C01-74CB-4F20-9AEC-177C0BAB734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5A2B249-13DE-426A-8C41-62B7CFA4414A}" type="pres">
      <dgm:prSet presAssocID="{F5381B4E-8731-4F36-A24D-3E7C57B3F1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8B436-B559-417B-94A1-06CD4148A971}" type="pres">
      <dgm:prSet presAssocID="{A0F532C2-B4BC-45E7-B9C5-9A7953BB96A6}" presName="Name9" presStyleLbl="parChTrans1D2" presStyleIdx="1" presStyleCnt="4"/>
      <dgm:spPr/>
      <dgm:t>
        <a:bodyPr/>
        <a:lstStyle/>
        <a:p>
          <a:endParaRPr lang="ru-RU"/>
        </a:p>
      </dgm:t>
    </dgm:pt>
    <dgm:pt modelId="{7385F0CC-12D3-4001-BB5B-A0FBA1DDEE72}" type="pres">
      <dgm:prSet presAssocID="{A0F532C2-B4BC-45E7-B9C5-9A7953BB96A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07DAFF8-FCF8-4888-8C68-37DBC4B8FCA0}" type="pres">
      <dgm:prSet presAssocID="{9F83FDC2-7574-4515-9AB3-92D8A95C7A8C}" presName="node" presStyleLbl="node1" presStyleIdx="1" presStyleCnt="4" custRadScaleRad="146336" custRadScaleInc="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0002F-2570-4FD0-8402-F96D74DE151F}" type="pres">
      <dgm:prSet presAssocID="{3F592313-F2A1-4A18-B72F-F8E17E44FD8F}" presName="Name9" presStyleLbl="parChTrans1D2" presStyleIdx="2" presStyleCnt="4"/>
      <dgm:spPr/>
      <dgm:t>
        <a:bodyPr/>
        <a:lstStyle/>
        <a:p>
          <a:endParaRPr lang="ru-RU"/>
        </a:p>
      </dgm:t>
    </dgm:pt>
    <dgm:pt modelId="{8990FD2D-5666-41D6-9912-5150C4CF4366}" type="pres">
      <dgm:prSet presAssocID="{3F592313-F2A1-4A18-B72F-F8E17E44FD8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78B8E8D-6BDA-4DEF-83CE-599583F0E512}" type="pres">
      <dgm:prSet presAssocID="{0F430136-5C59-43FA-BEAE-CF42D31A5D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DE420-0E11-47B7-94A7-A49523F942AE}" type="pres">
      <dgm:prSet presAssocID="{C430636D-8AF7-415D-B2A8-5AF88081F7A0}" presName="Name9" presStyleLbl="parChTrans1D2" presStyleIdx="3" presStyleCnt="4"/>
      <dgm:spPr/>
      <dgm:t>
        <a:bodyPr/>
        <a:lstStyle/>
        <a:p>
          <a:endParaRPr lang="ru-RU"/>
        </a:p>
      </dgm:t>
    </dgm:pt>
    <dgm:pt modelId="{FB5CA922-140D-428F-83CC-044168C76419}" type="pres">
      <dgm:prSet presAssocID="{C430636D-8AF7-415D-B2A8-5AF88081F7A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F7507D9-B09A-42AF-9533-98F341018993}" type="pres">
      <dgm:prSet presAssocID="{D7935626-418F-43D7-AFC0-EEA3E477F12D}" presName="node" presStyleLbl="node1" presStyleIdx="3" presStyleCnt="4" custRadScaleRad="146347" custRadScaleInc="1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D68F96-83A7-42A1-A3F9-FECFD3ACB593}" type="presOf" srcId="{9F83FDC2-7574-4515-9AB3-92D8A95C7A8C}" destId="{007DAFF8-FCF8-4888-8C68-37DBC4B8FCA0}" srcOrd="0" destOrd="0" presId="urn:microsoft.com/office/officeart/2005/8/layout/radial1"/>
    <dgm:cxn modelId="{16DBFA69-C915-45C6-8904-642C1C241AE9}" type="presOf" srcId="{3D1A2C01-74CB-4F20-9AEC-177C0BAB734A}" destId="{5C13DA06-3AE5-430D-886C-A81BBFEB5EE4}" srcOrd="1" destOrd="0" presId="urn:microsoft.com/office/officeart/2005/8/layout/radial1"/>
    <dgm:cxn modelId="{FA859433-D8B3-4EE8-A063-83F3968010C7}" type="presOf" srcId="{3D1A2C01-74CB-4F20-9AEC-177C0BAB734A}" destId="{41114B59-3A23-4674-920D-8C94EF18F2CD}" srcOrd="0" destOrd="0" presId="urn:microsoft.com/office/officeart/2005/8/layout/radial1"/>
    <dgm:cxn modelId="{5C363FE0-78FA-4FDB-A708-AE36E406A62D}" type="presOf" srcId="{B2F0842D-17C2-45A4-866D-CD844BA07B0B}" destId="{2E5425D6-FB8C-495A-8850-59FCFCDCCCB9}" srcOrd="0" destOrd="0" presId="urn:microsoft.com/office/officeart/2005/8/layout/radial1"/>
    <dgm:cxn modelId="{9E1C07BC-F0F4-48FB-836E-CB19F3B3BC55}" type="presOf" srcId="{C430636D-8AF7-415D-B2A8-5AF88081F7A0}" destId="{FB5CA922-140D-428F-83CC-044168C76419}" srcOrd="1" destOrd="0" presId="urn:microsoft.com/office/officeart/2005/8/layout/radial1"/>
    <dgm:cxn modelId="{7FACB613-3393-4389-90AF-47DBE7E601EE}" type="presOf" srcId="{3F592313-F2A1-4A18-B72F-F8E17E44FD8F}" destId="{8990FD2D-5666-41D6-9912-5150C4CF4366}" srcOrd="1" destOrd="0" presId="urn:microsoft.com/office/officeart/2005/8/layout/radial1"/>
    <dgm:cxn modelId="{E75DD2EA-5542-427E-B123-434A4E9E3414}" type="presOf" srcId="{D7935626-418F-43D7-AFC0-EEA3E477F12D}" destId="{BF7507D9-B09A-42AF-9533-98F341018993}" srcOrd="0" destOrd="0" presId="urn:microsoft.com/office/officeart/2005/8/layout/radial1"/>
    <dgm:cxn modelId="{21CD2F1D-75FA-4A01-9BF8-3DBD9DD4E03E}" srcId="{B2F0842D-17C2-45A4-866D-CD844BA07B0B}" destId="{F5381B4E-8731-4F36-A24D-3E7C57B3F1F4}" srcOrd="0" destOrd="0" parTransId="{3D1A2C01-74CB-4F20-9AEC-177C0BAB734A}" sibTransId="{45B6768C-45AA-47D4-807C-EF3A28C653D1}"/>
    <dgm:cxn modelId="{A4324747-EF79-4DB6-A975-5DAC25F1BDA9}" type="presOf" srcId="{C430636D-8AF7-415D-B2A8-5AF88081F7A0}" destId="{D23DE420-0E11-47B7-94A7-A49523F942AE}" srcOrd="0" destOrd="0" presId="urn:microsoft.com/office/officeart/2005/8/layout/radial1"/>
    <dgm:cxn modelId="{99AD2B7B-C4BA-49BD-BC1C-90F6140B2A66}" type="presOf" srcId="{A0F532C2-B4BC-45E7-B9C5-9A7953BB96A6}" destId="{7385F0CC-12D3-4001-BB5B-A0FBA1DDEE72}" srcOrd="1" destOrd="0" presId="urn:microsoft.com/office/officeart/2005/8/layout/radial1"/>
    <dgm:cxn modelId="{9B2695CE-ADA5-4394-9CB8-F42FBBB52567}" type="presOf" srcId="{F5381B4E-8731-4F36-A24D-3E7C57B3F1F4}" destId="{85A2B249-13DE-426A-8C41-62B7CFA4414A}" srcOrd="0" destOrd="0" presId="urn:microsoft.com/office/officeart/2005/8/layout/radial1"/>
    <dgm:cxn modelId="{F6BC39C1-DBEA-466F-B947-B368A352BB1C}" srcId="{39C022B3-6A59-419B-9A6E-ACB17EFCDB67}" destId="{B2F0842D-17C2-45A4-866D-CD844BA07B0B}" srcOrd="0" destOrd="0" parTransId="{44B12FCE-DE12-4BCD-AF52-328414A96FAE}" sibTransId="{7B180C22-0BBF-45AB-8537-C54F3E788E77}"/>
    <dgm:cxn modelId="{091425B0-B240-4BD4-81DC-D16116FA7642}" srcId="{B2F0842D-17C2-45A4-866D-CD844BA07B0B}" destId="{D7935626-418F-43D7-AFC0-EEA3E477F12D}" srcOrd="3" destOrd="0" parTransId="{C430636D-8AF7-415D-B2A8-5AF88081F7A0}" sibTransId="{FDE0176D-AA3B-411D-9FB0-D71D11D378B0}"/>
    <dgm:cxn modelId="{0F5D4B5F-0164-4305-AD8C-6C9F09043F6C}" srcId="{B2F0842D-17C2-45A4-866D-CD844BA07B0B}" destId="{0F430136-5C59-43FA-BEAE-CF42D31A5D1B}" srcOrd="2" destOrd="0" parTransId="{3F592313-F2A1-4A18-B72F-F8E17E44FD8F}" sibTransId="{711852F6-71C1-478C-A504-90DBD4991612}"/>
    <dgm:cxn modelId="{B54C810D-99EB-4800-90AF-F79B90C96FEE}" type="presOf" srcId="{3F592313-F2A1-4A18-B72F-F8E17E44FD8F}" destId="{9710002F-2570-4FD0-8402-F96D74DE151F}" srcOrd="0" destOrd="0" presId="urn:microsoft.com/office/officeart/2005/8/layout/radial1"/>
    <dgm:cxn modelId="{895C03A8-9CF2-44E7-A3B9-056CDFF6C60C}" type="presOf" srcId="{39C022B3-6A59-419B-9A6E-ACB17EFCDB67}" destId="{72259EB4-B039-4A31-A95F-9863777E0017}" srcOrd="0" destOrd="0" presId="urn:microsoft.com/office/officeart/2005/8/layout/radial1"/>
    <dgm:cxn modelId="{C65C1F46-B1C7-4B9F-8488-E7E9D4921E28}" type="presOf" srcId="{0F430136-5C59-43FA-BEAE-CF42D31A5D1B}" destId="{B78B8E8D-6BDA-4DEF-83CE-599583F0E512}" srcOrd="0" destOrd="0" presId="urn:microsoft.com/office/officeart/2005/8/layout/radial1"/>
    <dgm:cxn modelId="{C8997CC9-D86E-41CA-B12D-6F8BFA70E5A8}" type="presOf" srcId="{A0F532C2-B4BC-45E7-B9C5-9A7953BB96A6}" destId="{3D78B436-B559-417B-94A1-06CD4148A971}" srcOrd="0" destOrd="0" presId="urn:microsoft.com/office/officeart/2005/8/layout/radial1"/>
    <dgm:cxn modelId="{366566E5-9F08-4AF8-B33C-28366011FF24}" srcId="{B2F0842D-17C2-45A4-866D-CD844BA07B0B}" destId="{9F83FDC2-7574-4515-9AB3-92D8A95C7A8C}" srcOrd="1" destOrd="0" parTransId="{A0F532C2-B4BC-45E7-B9C5-9A7953BB96A6}" sibTransId="{26455A01-CDA8-4E6C-9177-7CA49872AD35}"/>
    <dgm:cxn modelId="{B21DD122-99FB-45D2-B2F2-DA2B9DC30423}" type="presParOf" srcId="{72259EB4-B039-4A31-A95F-9863777E0017}" destId="{2E5425D6-FB8C-495A-8850-59FCFCDCCCB9}" srcOrd="0" destOrd="0" presId="urn:microsoft.com/office/officeart/2005/8/layout/radial1"/>
    <dgm:cxn modelId="{1FFB1982-34E6-4AB0-B646-91F5F5E2D2C0}" type="presParOf" srcId="{72259EB4-B039-4A31-A95F-9863777E0017}" destId="{41114B59-3A23-4674-920D-8C94EF18F2CD}" srcOrd="1" destOrd="0" presId="urn:microsoft.com/office/officeart/2005/8/layout/radial1"/>
    <dgm:cxn modelId="{AC245D89-0D13-42AF-A311-B3CE36EE96F1}" type="presParOf" srcId="{41114B59-3A23-4674-920D-8C94EF18F2CD}" destId="{5C13DA06-3AE5-430D-886C-A81BBFEB5EE4}" srcOrd="0" destOrd="0" presId="urn:microsoft.com/office/officeart/2005/8/layout/radial1"/>
    <dgm:cxn modelId="{A2B5C228-AC0A-4078-AED6-6382FA8BE332}" type="presParOf" srcId="{72259EB4-B039-4A31-A95F-9863777E0017}" destId="{85A2B249-13DE-426A-8C41-62B7CFA4414A}" srcOrd="2" destOrd="0" presId="urn:microsoft.com/office/officeart/2005/8/layout/radial1"/>
    <dgm:cxn modelId="{DB3C75C5-B816-4723-9559-11BCF90763B8}" type="presParOf" srcId="{72259EB4-B039-4A31-A95F-9863777E0017}" destId="{3D78B436-B559-417B-94A1-06CD4148A971}" srcOrd="3" destOrd="0" presId="urn:microsoft.com/office/officeart/2005/8/layout/radial1"/>
    <dgm:cxn modelId="{676BD228-FA6C-4752-86FB-9957F27018E0}" type="presParOf" srcId="{3D78B436-B559-417B-94A1-06CD4148A971}" destId="{7385F0CC-12D3-4001-BB5B-A0FBA1DDEE72}" srcOrd="0" destOrd="0" presId="urn:microsoft.com/office/officeart/2005/8/layout/radial1"/>
    <dgm:cxn modelId="{73F4E200-7BD2-4BED-A5E1-2DB3136703B6}" type="presParOf" srcId="{72259EB4-B039-4A31-A95F-9863777E0017}" destId="{007DAFF8-FCF8-4888-8C68-37DBC4B8FCA0}" srcOrd="4" destOrd="0" presId="urn:microsoft.com/office/officeart/2005/8/layout/radial1"/>
    <dgm:cxn modelId="{7A387DB5-E1BB-47B4-9599-8D4DD5D42088}" type="presParOf" srcId="{72259EB4-B039-4A31-A95F-9863777E0017}" destId="{9710002F-2570-4FD0-8402-F96D74DE151F}" srcOrd="5" destOrd="0" presId="urn:microsoft.com/office/officeart/2005/8/layout/radial1"/>
    <dgm:cxn modelId="{592ED777-DCE9-49B8-B3D3-F0D06F4A0B25}" type="presParOf" srcId="{9710002F-2570-4FD0-8402-F96D74DE151F}" destId="{8990FD2D-5666-41D6-9912-5150C4CF4366}" srcOrd="0" destOrd="0" presId="urn:microsoft.com/office/officeart/2005/8/layout/radial1"/>
    <dgm:cxn modelId="{5796B01C-4676-47EF-98B0-33C7D9864646}" type="presParOf" srcId="{72259EB4-B039-4A31-A95F-9863777E0017}" destId="{B78B8E8D-6BDA-4DEF-83CE-599583F0E512}" srcOrd="6" destOrd="0" presId="urn:microsoft.com/office/officeart/2005/8/layout/radial1"/>
    <dgm:cxn modelId="{490D420D-C799-48BE-B5A0-BF5969F0A4AF}" type="presParOf" srcId="{72259EB4-B039-4A31-A95F-9863777E0017}" destId="{D23DE420-0E11-47B7-94A7-A49523F942AE}" srcOrd="7" destOrd="0" presId="urn:microsoft.com/office/officeart/2005/8/layout/radial1"/>
    <dgm:cxn modelId="{CD902788-AF6A-409D-B41B-4B29F1EAB288}" type="presParOf" srcId="{D23DE420-0E11-47B7-94A7-A49523F942AE}" destId="{FB5CA922-140D-428F-83CC-044168C76419}" srcOrd="0" destOrd="0" presId="urn:microsoft.com/office/officeart/2005/8/layout/radial1"/>
    <dgm:cxn modelId="{8315BEED-E881-43AC-9FEC-5D564DF4656B}" type="presParOf" srcId="{72259EB4-B039-4A31-A95F-9863777E0017}" destId="{BF7507D9-B09A-42AF-9533-98F341018993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425D6-FB8C-495A-8850-59FCFCDCCCB9}">
      <dsp:nvSpPr>
        <dsp:cNvPr id="0" name=""/>
        <dsp:cNvSpPr/>
      </dsp:nvSpPr>
      <dsp:spPr>
        <a:xfrm>
          <a:off x="2406196" y="2139983"/>
          <a:ext cx="3417207" cy="1624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chemeClr val="tx1"/>
              </a:solidFill>
            </a:rPr>
            <a:t>Конституциялы</a:t>
          </a:r>
          <a:r>
            <a:rPr lang="kk-KZ" sz="2500" kern="1200" dirty="0" smtClean="0">
              <a:solidFill>
                <a:schemeClr val="tx1"/>
              </a:solidFill>
            </a:rPr>
            <a:t>қ құқық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2906634" y="2377913"/>
        <a:ext cx="2416331" cy="1148828"/>
      </dsp:txXfrm>
    </dsp:sp>
    <dsp:sp modelId="{41114B59-3A23-4674-920D-8C94EF18F2CD}">
      <dsp:nvSpPr>
        <dsp:cNvPr id="0" name=""/>
        <dsp:cNvSpPr/>
      </dsp:nvSpPr>
      <dsp:spPr>
        <a:xfrm rot="16200000">
          <a:off x="3869084" y="1876500"/>
          <a:ext cx="491431" cy="35535"/>
        </a:xfrm>
        <a:custGeom>
          <a:avLst/>
          <a:gdLst/>
          <a:ahLst/>
          <a:cxnLst/>
          <a:rect l="0" t="0" r="0" b="0"/>
          <a:pathLst>
            <a:path>
              <a:moveTo>
                <a:pt x="0" y="17767"/>
              </a:moveTo>
              <a:lnTo>
                <a:pt x="491431" y="177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2514" y="1881982"/>
        <a:ext cx="24571" cy="24571"/>
      </dsp:txXfrm>
    </dsp:sp>
    <dsp:sp modelId="{85A2B249-13DE-426A-8C41-62B7CFA4414A}">
      <dsp:nvSpPr>
        <dsp:cNvPr id="0" name=""/>
        <dsp:cNvSpPr/>
      </dsp:nvSpPr>
      <dsp:spPr>
        <a:xfrm>
          <a:off x="3302455" y="23863"/>
          <a:ext cx="1624688" cy="16246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?</a:t>
          </a:r>
          <a:endParaRPr lang="ru-RU" sz="6500" kern="1200" dirty="0"/>
        </a:p>
      </dsp:txBody>
      <dsp:txXfrm>
        <a:off x="3540385" y="261793"/>
        <a:ext cx="1148828" cy="1148828"/>
      </dsp:txXfrm>
    </dsp:sp>
    <dsp:sp modelId="{3D78B436-B559-417B-94A1-06CD4148A971}">
      <dsp:nvSpPr>
        <dsp:cNvPr id="0" name=""/>
        <dsp:cNvSpPr/>
      </dsp:nvSpPr>
      <dsp:spPr>
        <a:xfrm rot="21195">
          <a:off x="5823254" y="2946868"/>
          <a:ext cx="575808" cy="35535"/>
        </a:xfrm>
        <a:custGeom>
          <a:avLst/>
          <a:gdLst/>
          <a:ahLst/>
          <a:cxnLst/>
          <a:rect l="0" t="0" r="0" b="0"/>
          <a:pathLst>
            <a:path>
              <a:moveTo>
                <a:pt x="0" y="17767"/>
              </a:moveTo>
              <a:lnTo>
                <a:pt x="575808" y="177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96763" y="2950241"/>
        <a:ext cx="28790" cy="28790"/>
      </dsp:txXfrm>
    </dsp:sp>
    <dsp:sp modelId="{007DAFF8-FCF8-4888-8C68-37DBC4B8FCA0}">
      <dsp:nvSpPr>
        <dsp:cNvPr id="0" name=""/>
        <dsp:cNvSpPr/>
      </dsp:nvSpPr>
      <dsp:spPr>
        <a:xfrm>
          <a:off x="6399042" y="2159075"/>
          <a:ext cx="1624688" cy="1624688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?</a:t>
          </a:r>
          <a:endParaRPr lang="ru-RU" sz="6500" kern="1200" dirty="0"/>
        </a:p>
      </dsp:txBody>
      <dsp:txXfrm>
        <a:off x="6636972" y="2397005"/>
        <a:ext cx="1148828" cy="1148828"/>
      </dsp:txXfrm>
    </dsp:sp>
    <dsp:sp modelId="{9710002F-2570-4FD0-8402-F96D74DE151F}">
      <dsp:nvSpPr>
        <dsp:cNvPr id="0" name=""/>
        <dsp:cNvSpPr/>
      </dsp:nvSpPr>
      <dsp:spPr>
        <a:xfrm rot="5400000">
          <a:off x="3869084" y="3992620"/>
          <a:ext cx="491431" cy="35535"/>
        </a:xfrm>
        <a:custGeom>
          <a:avLst/>
          <a:gdLst/>
          <a:ahLst/>
          <a:cxnLst/>
          <a:rect l="0" t="0" r="0" b="0"/>
          <a:pathLst>
            <a:path>
              <a:moveTo>
                <a:pt x="0" y="17767"/>
              </a:moveTo>
              <a:lnTo>
                <a:pt x="491431" y="177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2514" y="3998102"/>
        <a:ext cx="24571" cy="24571"/>
      </dsp:txXfrm>
    </dsp:sp>
    <dsp:sp modelId="{B78B8E8D-6BDA-4DEF-83CE-599583F0E512}">
      <dsp:nvSpPr>
        <dsp:cNvPr id="0" name=""/>
        <dsp:cNvSpPr/>
      </dsp:nvSpPr>
      <dsp:spPr>
        <a:xfrm>
          <a:off x="3302455" y="4256103"/>
          <a:ext cx="1624688" cy="1624688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?</a:t>
          </a:r>
          <a:endParaRPr lang="ru-RU" sz="6500" kern="1200" dirty="0"/>
        </a:p>
      </dsp:txBody>
      <dsp:txXfrm>
        <a:off x="3540385" y="4494033"/>
        <a:ext cx="1148828" cy="1148828"/>
      </dsp:txXfrm>
    </dsp:sp>
    <dsp:sp modelId="{D23DE420-0E11-47B7-94A7-A49523F942AE}">
      <dsp:nvSpPr>
        <dsp:cNvPr id="0" name=""/>
        <dsp:cNvSpPr/>
      </dsp:nvSpPr>
      <dsp:spPr>
        <a:xfrm rot="10846629">
          <a:off x="1830449" y="2907483"/>
          <a:ext cx="576468" cy="35535"/>
        </a:xfrm>
        <a:custGeom>
          <a:avLst/>
          <a:gdLst/>
          <a:ahLst/>
          <a:cxnLst/>
          <a:rect l="0" t="0" r="0" b="0"/>
          <a:pathLst>
            <a:path>
              <a:moveTo>
                <a:pt x="0" y="17767"/>
              </a:moveTo>
              <a:lnTo>
                <a:pt x="576468" y="177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104271" y="2910839"/>
        <a:ext cx="28823" cy="28823"/>
      </dsp:txXfrm>
    </dsp:sp>
    <dsp:sp modelId="{BF7507D9-B09A-42AF-9533-98F341018993}">
      <dsp:nvSpPr>
        <dsp:cNvPr id="0" name=""/>
        <dsp:cNvSpPr/>
      </dsp:nvSpPr>
      <dsp:spPr>
        <a:xfrm>
          <a:off x="205862" y="2097979"/>
          <a:ext cx="1624688" cy="162468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?</a:t>
          </a:r>
          <a:endParaRPr lang="ru-RU" sz="6500" kern="1200" dirty="0"/>
        </a:p>
      </dsp:txBody>
      <dsp:txXfrm>
        <a:off x="443792" y="2335909"/>
        <a:ext cx="1148828" cy="1148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kiwi.kz/watch/1m1g6ugv7rsj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dilet.zan.kz/kaz/docs/K950001000_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C%D0%B5%D0%BC%D0%BB%D0%B5%D0%BA%D0%B5%D1%82" TargetMode="External"/><Relationship Id="rId2" Type="http://schemas.openxmlformats.org/officeDocument/2006/relationships/hyperlink" Target="https://kk.wikipedia.org/wiki/%D0%9B%D0%B0%D1%82%D1%8B%D0%BD_%D1%82%D1%96%D0%BB%D1%9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B%D0%B0%D1%82%D0%B8%D0%BD%D1%81%D0%BA%D0%B8%D0%B9_%D1%8F%D0%B7%D1%8B%D0%BA" TargetMode="External"/><Relationship Id="rId4" Type="http://schemas.openxmlformats.org/officeDocument/2006/relationships/hyperlink" Target="https://kk.wikipedia.org/wiki/%D0%97%D0%B0%D2%A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328592"/>
          </a:xfrm>
        </p:spPr>
        <p:txBody>
          <a:bodyPr>
            <a:normAutofit/>
          </a:bodyPr>
          <a:lstStyle/>
          <a:p>
            <a:pPr marL="20955">
              <a:lnSpc>
                <a:spcPct val="115000"/>
              </a:lnSpc>
              <a:spcAft>
                <a:spcPts val="1000"/>
              </a:spcAft>
            </a:pPr>
            <a:r>
              <a:rPr lang="kk-KZ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http://kiwi.kz/watch/1m1g6ugv7rsj/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09634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03" y="1988840"/>
            <a:ext cx="355719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</a:t>
            </a:r>
            <a:r>
              <a:rPr lang="kk-KZ" dirty="0" smtClean="0"/>
              <a:t>ұ</a:t>
            </a:r>
            <a:r>
              <a:rPr lang="ru-RU" dirty="0" err="1" smtClean="0"/>
              <a:t>пты</a:t>
            </a:r>
            <a:r>
              <a:rPr lang="kk-KZ" dirty="0" smtClean="0"/>
              <a:t>қ </a:t>
            </a:r>
            <a:r>
              <a:rPr lang="kk-KZ" dirty="0" smtClean="0"/>
              <a:t>жұмыс </a:t>
            </a:r>
            <a:r>
              <a:rPr lang="en-US" dirty="0" smtClean="0"/>
              <a:t>adilet.zan.kz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Жеке </a:t>
            </a:r>
            <a:r>
              <a:rPr lang="ru-RU" dirty="0" err="1"/>
              <a:t>құқықтар</a:t>
            </a:r>
            <a:r>
              <a:rPr lang="ru-RU" dirty="0"/>
              <a:t> мен </a:t>
            </a:r>
            <a:r>
              <a:rPr lang="ru-RU" dirty="0" err="1" smtClean="0"/>
              <a:t>бостандықтар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 startAt="2"/>
            </a:pPr>
            <a:r>
              <a:rPr lang="ru-RU" dirty="0" err="1" smtClean="0"/>
              <a:t>Экономикалық</a:t>
            </a:r>
            <a:r>
              <a:rPr lang="ru-RU" dirty="0"/>
              <a:t>,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мәдени</a:t>
            </a:r>
            <a:r>
              <a:rPr lang="ru-RU" dirty="0"/>
              <a:t> </a:t>
            </a:r>
            <a:r>
              <a:rPr lang="ru-RU" dirty="0" err="1" smtClean="0"/>
              <a:t>құқықтар</a:t>
            </a:r>
            <a:endParaRPr lang="ru-RU" dirty="0" smtClean="0"/>
          </a:p>
          <a:p>
            <a:pPr marL="514350" indent="-514350">
              <a:buAutoNum type="arabicPeriod" startAt="2"/>
            </a:pPr>
            <a:endParaRPr lang="ru-RU" dirty="0"/>
          </a:p>
          <a:p>
            <a:pPr marL="514350" indent="-514350">
              <a:buAutoNum type="arabicPeriod" startAt="3"/>
            </a:pPr>
            <a:r>
              <a:rPr lang="ru-RU" dirty="0" err="1" smtClean="0"/>
              <a:t>Саяси</a:t>
            </a:r>
            <a:r>
              <a:rPr lang="ru-RU" dirty="0" smtClean="0"/>
              <a:t> </a:t>
            </a:r>
            <a:r>
              <a:rPr lang="ru-RU" dirty="0" err="1"/>
              <a:t>құқықтар</a:t>
            </a:r>
            <a:r>
              <a:rPr lang="ru-RU" dirty="0"/>
              <a:t> мен </a:t>
            </a:r>
            <a:r>
              <a:rPr lang="ru-RU" dirty="0" err="1" smtClean="0"/>
              <a:t>бостандықтар</a:t>
            </a:r>
            <a:endParaRPr lang="ru-RU" dirty="0" smtClean="0"/>
          </a:p>
          <a:p>
            <a:pPr marL="514350" indent="-514350">
              <a:buAutoNum type="arabicPeriod" startAt="3"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	</a:t>
            </a:r>
            <a:r>
              <a:rPr lang="ru-RU" dirty="0" err="1"/>
              <a:t>Міндеттері</a:t>
            </a:r>
            <a:r>
              <a:rPr lang="ru-RU" dirty="0"/>
              <a:t> </a:t>
            </a:r>
          </a:p>
          <a:p>
            <a:r>
              <a:rPr lang="en-US" dirty="0">
                <a:hlinkClick r:id="rId2"/>
              </a:rPr>
              <a:t>http://adilet.zan.kz/kaz/docs/K950001000_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8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840517"/>
              </p:ext>
            </p:extLst>
          </p:nvPr>
        </p:nvGraphicFramePr>
        <p:xfrm>
          <a:off x="457200" y="548680"/>
          <a:ext cx="8229600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468845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Жеке </a:t>
                      </a:r>
                      <a:r>
                        <a:rPr lang="ru-RU" sz="3200" dirty="0" err="1" smtClean="0"/>
                        <a:t>тұлға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құқықтар</a:t>
                      </a:r>
                      <a:r>
                        <a:rPr lang="ru-RU" sz="3200" dirty="0" smtClean="0"/>
                        <a:t> мен </a:t>
                      </a:r>
                      <a:r>
                        <a:rPr lang="ru-RU" sz="3200" dirty="0" err="1" smtClean="0"/>
                        <a:t>бостандықтар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FFFF00"/>
                          </a:solidFill>
                        </a:rPr>
                        <a:t>Саяси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rgbClr val="FFFF00"/>
                          </a:solidFill>
                        </a:rPr>
                        <a:t>құқықтар</a:t>
                      </a:r>
                      <a:endParaRPr lang="ru-RU" sz="28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мен </a:t>
                      </a:r>
                      <a:r>
                        <a:rPr lang="ru-RU" sz="2800" dirty="0" err="1" smtClean="0">
                          <a:solidFill>
                            <a:srgbClr val="FFFF00"/>
                          </a:solidFill>
                        </a:rPr>
                        <a:t>бостандықтар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Әлеуметтік</a:t>
                      </a:r>
                      <a:r>
                        <a:rPr lang="ru-RU" sz="28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, </a:t>
                      </a:r>
                      <a:r>
                        <a:rPr lang="ru-RU" sz="280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экономикалық</a:t>
                      </a:r>
                      <a:r>
                        <a:rPr lang="ru-RU" sz="28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және</a:t>
                      </a:r>
                      <a:r>
                        <a:rPr lang="ru-RU" sz="28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мәдени</a:t>
                      </a:r>
                      <a:r>
                        <a:rPr lang="ru-RU" sz="28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 </a:t>
                      </a:r>
                      <a:r>
                        <a:rPr lang="ru-RU" sz="280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құқықтар</a:t>
                      </a:r>
                      <a:endParaRPr lang="ru-RU" sz="2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01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1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1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Ж</a:t>
            </a:r>
            <a:r>
              <a:rPr lang="ru-RU" dirty="0" err="1" smtClean="0"/>
              <a:t>азбаша</a:t>
            </a:r>
            <a:r>
              <a:rPr lang="ru-RU" dirty="0" smtClean="0"/>
              <a:t>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905506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«Азаматтардың </a:t>
            </a:r>
            <a:r>
              <a:rPr lang="kk-KZ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құқықтары мен бостандықтары елімізде қалай жүзеге асырылып </a:t>
            </a:r>
            <a:r>
              <a:rPr lang="kk-KZ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жатыр?» </a:t>
            </a:r>
            <a:r>
              <a:rPr lang="kk-KZ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т</a:t>
            </a:r>
            <a:r>
              <a:rPr lang="kk-KZ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уралы ой </a:t>
            </a:r>
            <a:r>
              <a:rPr lang="kk-KZ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толғау жазады.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/>
              <a:t>Конституциялық</a:t>
            </a:r>
            <a:r>
              <a:rPr lang="ru-RU" sz="3200" dirty="0"/>
              <a:t> </a:t>
            </a:r>
            <a:r>
              <a:rPr lang="ru-RU" sz="3200" dirty="0" err="1"/>
              <a:t>құқық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Конституциялық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құқықтар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бостандықтар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конституциялық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Конституция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(...)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ҚР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Конституциясының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қабылдауына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факторлар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етті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(...)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Конституция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кепілдік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(...)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азаматтың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құқықтарына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0" indent="0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бостандықтарына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міндеттеріне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( ...)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Рефлексия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064856" cy="379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0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5"/>
            <a:ext cx="9036496" cy="18001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Неліктен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Конституция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err="1" smtClean="0">
                <a:solidFill>
                  <a:srgbClr val="FF0000"/>
                </a:solidFill>
              </a:rPr>
              <a:t>азаматтардың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құқықтары</a:t>
            </a:r>
            <a:r>
              <a:rPr lang="ru-RU" sz="3200" dirty="0">
                <a:solidFill>
                  <a:srgbClr val="FF0000"/>
                </a:solidFill>
              </a:rPr>
              <a:t> мен </a:t>
            </a:r>
            <a:r>
              <a:rPr lang="ru-RU" sz="3200" dirty="0" err="1">
                <a:solidFill>
                  <a:srgbClr val="FF0000"/>
                </a:solidFill>
              </a:rPr>
              <a:t>бостандықтарының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негізгі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кепілі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болып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табылады</a:t>
            </a:r>
            <a:r>
              <a:rPr lang="ru-RU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3" y="2348880"/>
            <a:ext cx="4896966" cy="435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8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/>
              <a:t>Оқу мақсаты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/>
              <a:t>Қазақстан Республикасының Конституциясын талдау арқылы адамның және азаматтың конституциялық құқықтары, бостандықтары мен міндеттерін анықтау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9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Конституциялық</a:t>
            </a:r>
            <a:r>
              <a:rPr lang="ru-RU" dirty="0" smtClean="0"/>
              <a:t> </a:t>
            </a:r>
            <a:r>
              <a:rPr lang="ru-RU" dirty="0" err="1" smtClean="0"/>
              <a:t>құқықтың</a:t>
            </a:r>
            <a:r>
              <a:rPr lang="ru-RU" dirty="0" smtClean="0"/>
              <a:t> </a:t>
            </a:r>
            <a:r>
              <a:rPr lang="ru-RU" dirty="0" err="1" smtClean="0"/>
              <a:t>қайнар</a:t>
            </a:r>
            <a:r>
              <a:rPr lang="ru-RU" dirty="0" smtClean="0"/>
              <a:t> </a:t>
            </a:r>
            <a:r>
              <a:rPr lang="ru-RU" dirty="0" err="1" smtClean="0"/>
              <a:t>көздері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ҚР Конституция</a:t>
            </a:r>
            <a:endParaRPr lang="ru-RU" dirty="0"/>
          </a:p>
          <a:p>
            <a:r>
              <a:rPr lang="ru-RU" dirty="0" err="1"/>
              <a:t>Конституциялық</a:t>
            </a:r>
            <a:r>
              <a:rPr lang="ru-RU" dirty="0"/>
              <a:t> </a:t>
            </a:r>
            <a:r>
              <a:rPr lang="ru-RU" dirty="0" err="1"/>
              <a:t>Заң</a:t>
            </a:r>
            <a:endParaRPr lang="ru-RU" dirty="0"/>
          </a:p>
          <a:p>
            <a:r>
              <a:rPr lang="ru-RU" dirty="0" err="1" smtClean="0"/>
              <a:t>Заң</a:t>
            </a:r>
            <a:r>
              <a:rPr lang="ru-RU" dirty="0" smtClean="0"/>
              <a:t> Закон</a:t>
            </a:r>
            <a:endParaRPr lang="ru-RU" dirty="0"/>
          </a:p>
          <a:p>
            <a:r>
              <a:rPr lang="ru-RU" dirty="0" err="1" smtClean="0"/>
              <a:t>Жарлық</a:t>
            </a:r>
            <a:r>
              <a:rPr lang="ru-RU" dirty="0" smtClean="0"/>
              <a:t> Указ</a:t>
            </a:r>
            <a:endParaRPr lang="ru-RU" dirty="0"/>
          </a:p>
          <a:p>
            <a:r>
              <a:rPr lang="ru-RU" dirty="0" err="1" smtClean="0"/>
              <a:t>Қаулы</a:t>
            </a:r>
            <a:r>
              <a:rPr lang="ru-RU" dirty="0" smtClean="0"/>
              <a:t> Постановление</a:t>
            </a:r>
            <a:endParaRPr lang="ru-RU" dirty="0"/>
          </a:p>
          <a:p>
            <a:r>
              <a:rPr lang="ru-RU" dirty="0" err="1" smtClean="0"/>
              <a:t>Бұйрық</a:t>
            </a:r>
            <a:r>
              <a:rPr lang="ru-RU" dirty="0" smtClean="0"/>
              <a:t> Приказ</a:t>
            </a:r>
            <a:endParaRPr lang="ru-RU" dirty="0"/>
          </a:p>
          <a:p>
            <a:r>
              <a:rPr lang="ru-RU" dirty="0" err="1" smtClean="0"/>
              <a:t>Шешім</a:t>
            </a:r>
            <a:r>
              <a:rPr lang="ru-RU" dirty="0" smtClean="0"/>
              <a:t> Решение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49" y="2708920"/>
            <a:ext cx="3626776" cy="33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3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Конституция, </a:t>
            </a:r>
            <a:r>
              <a:rPr lang="ru-RU" b="1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Ата</a:t>
            </a:r>
            <a:r>
              <a:rPr lang="ru-RU" b="1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Заң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ru-RU" dirty="0" smtClean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( </a:t>
            </a:r>
            <a:r>
              <a:rPr lang="ru-RU" dirty="0" err="1" smtClean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латынның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/>
                <a:ea typeface="Calibri"/>
                <a:cs typeface="Times New Roman"/>
                <a:hlinkClick r:id="rId2" tooltip="Латын тілі"/>
              </a:rPr>
              <a:t>лат.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la-Latn" i="1" dirty="0" smtClean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constitutio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 —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яғни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«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құрылым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»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сөзінен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шыққан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) — </a:t>
            </a:r>
            <a:r>
              <a:rPr lang="ru-RU" dirty="0" err="1">
                <a:solidFill>
                  <a:srgbClr val="0B0080"/>
                </a:solidFill>
                <a:latin typeface="Arial"/>
                <a:ea typeface="Calibri"/>
                <a:cs typeface="Times New Roman"/>
                <a:hlinkClick r:id="rId3" tooltip="Мемлекет"/>
              </a:rPr>
              <a:t>Мемлекеттің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негізгі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ru-RU" dirty="0" err="1">
                <a:solidFill>
                  <a:srgbClr val="0B0080"/>
                </a:solidFill>
                <a:latin typeface="Arial"/>
                <a:ea typeface="Calibri"/>
                <a:cs typeface="Times New Roman"/>
                <a:hlinkClick r:id="rId4" tooltip="Заң"/>
              </a:rPr>
              <a:t>заңы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елдегі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барлық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басқа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заңдарға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қатысты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жоғары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заңды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күшке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ие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заң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немесе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заңдар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тобы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.</a:t>
            </a:r>
            <a:r>
              <a:rPr lang="ru-RU" b="1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Конститу́ция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 (от </a:t>
            </a:r>
            <a:r>
              <a:rPr lang="ru-RU" dirty="0">
                <a:solidFill>
                  <a:srgbClr val="0B0080"/>
                </a:solidFill>
                <a:latin typeface="Arial"/>
                <a:ea typeface="Calibri"/>
                <a:cs typeface="Times New Roman"/>
                <a:hlinkClick r:id="rId5" tooltip="Латинский язык"/>
              </a:rPr>
              <a:t>лат.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la-Latn" i="1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constitutio</a:t>
            </a:r>
            <a:r>
              <a:rPr lang="ru-RU" dirty="0">
                <a:solidFill>
                  <a:srgbClr val="252525"/>
                </a:solidFill>
                <a:latin typeface="Arial"/>
                <a:ea typeface="Calibri"/>
                <a:cs typeface="Times New Roman"/>
              </a:rPr>
              <a:t> — устройство, установление, сложение) — основной закон государства, особый нормативный правовой акт, имеющий высшую юридическую силу.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2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амина работа\Мои документы\разное\OFFICE\Powerpnt\PEOPLE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3072557" cy="1928802"/>
          </a:xfrm>
          <a:prstGeom prst="rect">
            <a:avLst/>
          </a:prstGeom>
          <a:noFill/>
        </p:spPr>
      </p:pic>
      <p:pic>
        <p:nvPicPr>
          <p:cNvPr id="1028" name="Picture 4" descr="D:\Мамина работа\Мои документы\разное\OFFICE\BIZSHAKE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857388" cy="2393606"/>
          </a:xfrm>
          <a:prstGeom prst="rect">
            <a:avLst/>
          </a:prstGeom>
          <a:noFill/>
        </p:spPr>
      </p:pic>
      <p:pic>
        <p:nvPicPr>
          <p:cNvPr id="1029" name="Picture 5" descr="D:\Мамина работа\Мои документы\разное\OFFICE\COUPLE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643314"/>
            <a:ext cx="1714512" cy="2936944"/>
          </a:xfrm>
          <a:prstGeom prst="rect">
            <a:avLst/>
          </a:prstGeom>
          <a:noFill/>
        </p:spPr>
      </p:pic>
      <p:pic>
        <p:nvPicPr>
          <p:cNvPr id="1030" name="Picture 6" descr="D:\Мамина работа\Мои документы\разное\OFFICE\CHILD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4714884"/>
            <a:ext cx="1146177" cy="2029450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 rot="18830464">
            <a:off x="6261598" y="4996115"/>
            <a:ext cx="428628" cy="15001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455904">
            <a:off x="2485504" y="5029077"/>
            <a:ext cx="428628" cy="15001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3503278">
            <a:off x="6182998" y="2074598"/>
            <a:ext cx="428628" cy="15001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8044131">
            <a:off x="2545365" y="2068714"/>
            <a:ext cx="428628" cy="15001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Kaziev_b\Desktop\Бауыр\карини\123\загруженное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19" y="2292800"/>
            <a:ext cx="2818986" cy="281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494055"/>
              </p:ext>
            </p:extLst>
          </p:nvPr>
        </p:nvGraphicFramePr>
        <p:xfrm>
          <a:off x="457200" y="404664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3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Конституционное право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призвано </a:t>
            </a:r>
            <a:r>
              <a:rPr lang="ru-RU" dirty="0"/>
              <a:t>регулировать общественные отношения, возникающие в процессе осуществления государственной власти. Таким образом, предметом конституционного права являются общественные отношения, связанные с осуществлением государственной власти и ее организации, устройством государства, а также между человеком и государством.</a:t>
            </a:r>
          </a:p>
        </p:txBody>
      </p:sp>
    </p:spTree>
    <p:extLst>
      <p:ext uri="{BB962C8B-B14F-4D97-AF65-F5344CB8AC3E}">
        <p14:creationId xmlns:p14="http://schemas.microsoft.com/office/powerpoint/2010/main" val="178479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Конституциялық</a:t>
            </a:r>
            <a:r>
              <a:rPr lang="ru-RU" dirty="0"/>
              <a:t> </a:t>
            </a:r>
            <a:r>
              <a:rPr lang="ru-RU" dirty="0" err="1"/>
              <a:t>құкық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қоғам</a:t>
            </a:r>
            <a:r>
              <a:rPr lang="ru-RU" dirty="0" smtClean="0"/>
              <a:t> </a:t>
            </a:r>
            <a:r>
              <a:rPr lang="ru-RU" dirty="0"/>
              <a:t>мен </a:t>
            </a:r>
            <a:r>
              <a:rPr lang="ru-RU" dirty="0" err="1"/>
              <a:t>мемлекет</a:t>
            </a:r>
            <a:r>
              <a:rPr lang="ru-RU" dirty="0"/>
              <a:t> </a:t>
            </a:r>
            <a:r>
              <a:rPr lang="ru-RU" dirty="0" err="1"/>
              <a:t>құрылысының</a:t>
            </a:r>
            <a:r>
              <a:rPr lang="ru-RU" dirty="0"/>
              <a:t> </a:t>
            </a:r>
            <a:r>
              <a:rPr lang="ru-RU" dirty="0" err="1"/>
              <a:t>негіздерін</a:t>
            </a:r>
            <a:r>
              <a:rPr lang="ru-RU" dirty="0"/>
              <a:t>;</a:t>
            </a:r>
          </a:p>
          <a:p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билік</a:t>
            </a:r>
            <a:r>
              <a:rPr lang="ru-RU" dirty="0"/>
              <a:t> пен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ісін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асырудың</a:t>
            </a:r>
            <a:r>
              <a:rPr lang="ru-RU" dirty="0"/>
              <a:t> </a:t>
            </a:r>
            <a:r>
              <a:rPr lang="ru-RU" dirty="0" err="1"/>
              <a:t>тәртібін</a:t>
            </a:r>
            <a:r>
              <a:rPr lang="ru-RU" dirty="0"/>
              <a:t>;</a:t>
            </a:r>
          </a:p>
          <a:p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азамат</a:t>
            </a:r>
            <a:r>
              <a:rPr lang="ru-RU" dirty="0"/>
              <a:t> </a:t>
            </a:r>
            <a:r>
              <a:rPr lang="ru-RU" dirty="0" err="1"/>
              <a:t>құқығын</a:t>
            </a:r>
            <a:r>
              <a:rPr lang="ru-RU" dirty="0"/>
              <a:t>, </a:t>
            </a:r>
            <a:r>
              <a:rPr lang="ru-RU" dirty="0" err="1"/>
              <a:t>бостандығы</a:t>
            </a:r>
            <a:r>
              <a:rPr lang="ru-RU" dirty="0"/>
              <a:t> мен </a:t>
            </a:r>
            <a:r>
              <a:rPr lang="ru-RU" dirty="0" err="1"/>
              <a:t>міндеттерін</a:t>
            </a:r>
            <a:r>
              <a:rPr lang="ru-RU" dirty="0"/>
              <a:t> </a:t>
            </a:r>
            <a:r>
              <a:rPr lang="ru-RU" dirty="0" err="1"/>
              <a:t>реттейді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0147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216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Неліктен Конституция  азаматтардың құқықтары мен бостандықтарының негізгі кепілі болып табылады?</vt:lpstr>
      <vt:lpstr>Оқу мақсаты</vt:lpstr>
      <vt:lpstr>Конституциялық құқықтың қайнар көздері</vt:lpstr>
      <vt:lpstr>Презентация PowerPoint</vt:lpstr>
      <vt:lpstr>Презентация PowerPoint</vt:lpstr>
      <vt:lpstr>Презентация PowerPoint</vt:lpstr>
      <vt:lpstr>Конституционное право </vt:lpstr>
      <vt:lpstr>Конституциялық құкық </vt:lpstr>
      <vt:lpstr> Жұптық жұмыс adilet.zan.kz  </vt:lpstr>
      <vt:lpstr>Презентация PowerPoint</vt:lpstr>
      <vt:lpstr>Жазбаша жұмыс </vt:lpstr>
      <vt:lpstr>Конституциялық құқық</vt:lpstr>
      <vt:lpstr>Рефлексия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болыНеліктен Конституция азаматтардың құқықтары мен бостандықтарының негізгі кепілі п табылады?</dc:title>
  <dc:creator>Рахимбаева Майра Вахасовна</dc:creator>
  <cp:lastModifiedBy>Win-7</cp:lastModifiedBy>
  <cp:revision>17</cp:revision>
  <dcterms:created xsi:type="dcterms:W3CDTF">2015-09-09T11:38:08Z</dcterms:created>
  <dcterms:modified xsi:type="dcterms:W3CDTF">2016-09-10T03:44:35Z</dcterms:modified>
</cp:coreProperties>
</file>