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4" r:id="rId3"/>
    <p:sldId id="258" r:id="rId4"/>
    <p:sldId id="275" r:id="rId5"/>
    <p:sldId id="283" r:id="rId6"/>
    <p:sldId id="284" r:id="rId7"/>
    <p:sldId id="277" r:id="rId8"/>
    <p:sldId id="287" r:id="rId9"/>
    <p:sldId id="279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-1734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3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2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5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3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4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2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7725-19A1-4900-B22E-2A5A689DB113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F250-BC85-4F73-AC3B-2AD9725C2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066" y="542925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252525"/>
                </a:solidFill>
                <a:latin typeface="Arial"/>
              </a:rPr>
              <a:t/>
            </a:r>
            <a:br>
              <a:rPr lang="ru-RU" dirty="0">
                <a:solidFill>
                  <a:srgbClr val="252525"/>
                </a:solidFill>
                <a:latin typeface="Arial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246791"/>
              </p:ext>
            </p:extLst>
          </p:nvPr>
        </p:nvGraphicFramePr>
        <p:xfrm>
          <a:off x="736600" y="558801"/>
          <a:ext cx="10744200" cy="5871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941"/>
                <a:gridCol w="1815791"/>
                <a:gridCol w="1743612"/>
                <a:gridCol w="1734333"/>
                <a:gridCol w="1731239"/>
                <a:gridCol w="1865284"/>
              </a:tblGrid>
              <a:tr h="4130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Табиғи және тумысынан берілетін құқықтары мен бостандықтары</a:t>
                      </a:r>
                      <a:endParaRPr lang="ru-RU" sz="3200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Экономикалық құқықтары</a:t>
                      </a:r>
                      <a:endParaRPr lang="ru-RU" sz="3200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Саяси құқықтары</a:t>
                      </a:r>
                      <a:endParaRPr lang="ru-RU" sz="3200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Әлеуметтік құқықтары</a:t>
                      </a:r>
                      <a:endParaRPr lang="ru-RU" sz="3200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Мәдени құқықтары</a:t>
                      </a:r>
                      <a:endParaRPr lang="ru-RU" sz="3200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Міндеттері</a:t>
                      </a:r>
                      <a:endParaRPr lang="ru-RU" sz="3200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</a:tr>
              <a:tr h="148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/>
                      </a:endParaRPr>
                    </a:p>
                  </a:txBody>
                  <a:tcPr marL="59760" marR="597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3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44" y="700755"/>
            <a:ext cx="9186729" cy="564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6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29459"/>
              </p:ext>
            </p:extLst>
          </p:nvPr>
        </p:nvGraphicFramePr>
        <p:xfrm>
          <a:off x="365758" y="472438"/>
          <a:ext cx="11353801" cy="50992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39057"/>
                <a:gridCol w="9514744"/>
              </a:tblGrid>
              <a:tr h="1501641">
                <a:tc>
                  <a:txBody>
                    <a:bodyPr/>
                    <a:lstStyle/>
                    <a:p>
                      <a:pPr marL="10795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ОБ</a:t>
                      </a:r>
                      <a:r>
                        <a:rPr kumimoji="0" lang="en-US" sz="18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сілтеме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9.1C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65405" marR="20764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Азаматтық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құқық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түсінігі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34">
                <a:tc>
                  <a:txBody>
                    <a:bodyPr/>
                    <a:lstStyle/>
                    <a:p>
                      <a:pPr marL="342265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Оқу</a:t>
                      </a:r>
                      <a:r>
                        <a:rPr kumimoji="0" lang="en-US" sz="18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мақсаты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6604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9.3.1.1</a:t>
                      </a:r>
                      <a:r>
                        <a:rPr kumimoji="0" lang="en-US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Азаматтық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құқық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ұғымы</a:t>
                      </a:r>
                      <a:r>
                        <a:rPr kumimoji="0" lang="en-US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мен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қағидаларын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түсіндіру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265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17">
                <a:tc rowSpan="2">
                  <a:txBody>
                    <a:bodyPr/>
                    <a:lstStyle/>
                    <a:p>
                      <a:pPr marL="654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Дағдылар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Жетістік</a:t>
                      </a:r>
                      <a:r>
                        <a:rPr lang="en-US" sz="1800" b="1" i="1" spc="2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критерийлері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Егер төмендегі жетістік критерийлерін орындаса, оқушы оқу мақсатына</a:t>
                      </a:r>
                      <a:r>
                        <a:rPr lang="en-US" sz="1800" b="1" i="1" spc="-11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жетеді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014">
                <a:tc>
                  <a:txBody>
                    <a:bodyPr/>
                    <a:lstStyle/>
                    <a:p>
                      <a:pPr marL="654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Білу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Азаматтық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құқық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қағидасы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ұғымын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түсіндіреді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және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азаматтық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құқық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қағидаларын</a:t>
                      </a:r>
                      <a:r>
                        <a:rPr lang="en-US" sz="1800" spc="-1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анықтайды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014">
                <a:tc>
                  <a:txBody>
                    <a:bodyPr/>
                    <a:lstStyle/>
                    <a:p>
                      <a:pPr marL="654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Қолдану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Азаматтық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құқық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қағидаларына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кемінде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үш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мысал</a:t>
                      </a:r>
                      <a:r>
                        <a:rPr lang="en-US" sz="1800" spc="-7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келтіреді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"/>
            <a:ext cx="12191999" cy="685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365126"/>
            <a:ext cx="10787130" cy="79397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kk-KZ" dirty="0" smtClean="0">
                <a:latin typeface="Times New Roman"/>
                <a:ea typeface="MS Minngs"/>
                <a:cs typeface="Times New Roman"/>
              </a:rPr>
              <a:t> 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r>
              <a:rPr lang="kk-KZ" dirty="0">
                <a:solidFill>
                  <a:srgbClr val="000000"/>
                </a:solidFill>
                <a:latin typeface="Times New Roman"/>
                <a:ea typeface="MS Minngs"/>
              </a:rPr>
              <a:t>Азаматтық құқық қандай қоғамдық қатынастарды реттейді?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19" y="3476553"/>
            <a:ext cx="4081990" cy="3229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264" y="2303893"/>
            <a:ext cx="4359018" cy="3548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954" y="3176262"/>
            <a:ext cx="1512233" cy="11227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639" y="4077983"/>
            <a:ext cx="402980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dirty="0">
                <a:latin typeface="Times New Roman"/>
                <a:ea typeface="Times New Roman"/>
              </a:rPr>
              <a:t>Мәтінмен жұмыс.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kk-KZ" sz="3600" dirty="0">
                <a:latin typeface="Times New Roman"/>
                <a:ea typeface="Times New Roman"/>
                <a:cs typeface="Times New Roman"/>
              </a:rPr>
              <a:t>. Азаматтық құқық ұғымының анықтамасын шығару.</a:t>
            </a:r>
            <a:endParaRPr lang="ru-RU" sz="3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dirty="0">
                <a:latin typeface="Times New Roman"/>
                <a:ea typeface="Times New Roman"/>
                <a:cs typeface="Times New Roman"/>
              </a:rPr>
              <a:t>2. Азаматтық құқықтың негізгі қағидаларының мазмұнын, субъектілерін  анықтау. 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5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Азаматтық</a:t>
            </a:r>
            <a:r>
              <a:rPr lang="ru-RU" dirty="0"/>
              <a:t> </a:t>
            </a:r>
            <a:r>
              <a:rPr lang="ru-RU" dirty="0" err="1"/>
              <a:t>құқық</a:t>
            </a:r>
            <a:r>
              <a:rPr lang="ru-RU" dirty="0"/>
              <a:t> </a:t>
            </a:r>
            <a:r>
              <a:rPr lang="ru-RU" dirty="0" smtClean="0"/>
              <a:t>-Гражданское </a:t>
            </a:r>
            <a:r>
              <a:rPr lang="ru-RU" dirty="0"/>
              <a:t>право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4000" dirty="0" err="1"/>
              <a:t>Қ</a:t>
            </a:r>
            <a:r>
              <a:rPr lang="ru-RU" sz="4000" dirty="0" err="1" smtClean="0"/>
              <a:t>ұқықтың</a:t>
            </a:r>
            <a:r>
              <a:rPr lang="ru-RU" sz="4000" dirty="0" smtClean="0"/>
              <a:t> </a:t>
            </a:r>
            <a:r>
              <a:rPr lang="ru-RU" sz="4000" dirty="0" err="1"/>
              <a:t>мүліктік</a:t>
            </a:r>
            <a:r>
              <a:rPr lang="ru-RU" sz="4000" dirty="0"/>
              <a:t> </a:t>
            </a:r>
            <a:r>
              <a:rPr lang="ru-RU" sz="4000" dirty="0" err="1"/>
              <a:t>қарым-қатынастарды</a:t>
            </a:r>
            <a:r>
              <a:rPr lang="ru-RU" sz="4000" dirty="0"/>
              <a:t> </a:t>
            </a:r>
            <a:r>
              <a:rPr lang="ru-RU" sz="4000" dirty="0" err="1"/>
              <a:t>және</a:t>
            </a:r>
            <a:r>
              <a:rPr lang="ru-RU" sz="4000" dirty="0"/>
              <a:t> </a:t>
            </a:r>
            <a:r>
              <a:rPr lang="ru-RU" sz="4000" dirty="0" err="1"/>
              <a:t>солармен</a:t>
            </a:r>
            <a:r>
              <a:rPr lang="ru-RU" sz="4000" dirty="0"/>
              <a:t> </a:t>
            </a:r>
            <a:r>
              <a:rPr lang="ru-RU" sz="4000" dirty="0" err="1"/>
              <a:t>байланысты</a:t>
            </a:r>
            <a:r>
              <a:rPr lang="ru-RU" sz="4000" dirty="0"/>
              <a:t> </a:t>
            </a:r>
            <a:r>
              <a:rPr lang="ru-RU" sz="4000" dirty="0" err="1"/>
              <a:t>жеке</a:t>
            </a:r>
            <a:r>
              <a:rPr lang="ru-RU" sz="4000" dirty="0"/>
              <a:t> </a:t>
            </a:r>
            <a:r>
              <a:rPr lang="ru-RU" sz="4000" dirty="0" err="1"/>
              <a:t>мүліктік</a:t>
            </a:r>
            <a:r>
              <a:rPr lang="ru-RU" sz="4000" dirty="0"/>
              <a:t> </a:t>
            </a:r>
            <a:r>
              <a:rPr lang="ru-RU" sz="4000" dirty="0" err="1"/>
              <a:t>емес</a:t>
            </a:r>
            <a:r>
              <a:rPr lang="ru-RU" sz="4000" dirty="0"/>
              <a:t> </a:t>
            </a:r>
            <a:r>
              <a:rPr lang="ru-RU" sz="4000" dirty="0" err="1"/>
              <a:t>қарым-қатынастарды</a:t>
            </a:r>
            <a:r>
              <a:rPr lang="ru-RU" sz="4000" dirty="0"/>
              <a:t>, </a:t>
            </a:r>
            <a:r>
              <a:rPr lang="ru-RU" sz="4000" dirty="0" err="1" smtClean="0"/>
              <a:t>мысалы</a:t>
            </a:r>
            <a:r>
              <a:rPr lang="ru-RU" sz="4000" dirty="0" smtClean="0"/>
              <a:t>, </a:t>
            </a:r>
            <a:r>
              <a:rPr lang="ru-RU" sz="4000" dirty="0" err="1"/>
              <a:t>азаматтың</a:t>
            </a:r>
            <a:r>
              <a:rPr lang="ru-RU" sz="4000" dirty="0"/>
              <a:t> </a:t>
            </a:r>
            <a:r>
              <a:rPr lang="ru-RU" sz="4000" dirty="0" err="1"/>
              <a:t>немесе</a:t>
            </a:r>
            <a:r>
              <a:rPr lang="ru-RU" sz="4000" dirty="0"/>
              <a:t> </a:t>
            </a:r>
            <a:r>
              <a:rPr lang="ru-RU" sz="4000" dirty="0" err="1"/>
              <a:t>заңды</a:t>
            </a:r>
            <a:r>
              <a:rPr lang="ru-RU" sz="4000" dirty="0"/>
              <a:t> </a:t>
            </a:r>
            <a:r>
              <a:rPr lang="ru-RU" sz="4000" dirty="0" err="1"/>
              <a:t>тұлғаның</a:t>
            </a:r>
            <a:r>
              <a:rPr lang="ru-RU" sz="4000" dirty="0"/>
              <a:t> ар-</a:t>
            </a:r>
            <a:r>
              <a:rPr lang="ru-RU" sz="4000" dirty="0" err="1"/>
              <a:t>намысын</a:t>
            </a:r>
            <a:r>
              <a:rPr lang="ru-RU" sz="4000" dirty="0"/>
              <a:t>, </a:t>
            </a:r>
            <a:r>
              <a:rPr lang="ru-RU" sz="4000" dirty="0" err="1"/>
              <a:t>абыройын</a:t>
            </a:r>
            <a:r>
              <a:rPr lang="ru-RU" sz="4000" dirty="0"/>
              <a:t>, </a:t>
            </a:r>
            <a:r>
              <a:rPr lang="ru-RU" sz="4000" dirty="0" err="1"/>
              <a:t>іскерлік</a:t>
            </a:r>
            <a:r>
              <a:rPr lang="ru-RU" sz="4000" dirty="0"/>
              <a:t> </a:t>
            </a:r>
            <a:r>
              <a:rPr lang="ru-RU" sz="4000" dirty="0" err="1"/>
              <a:t>беделін</a:t>
            </a:r>
            <a:r>
              <a:rPr lang="ru-RU" sz="4000" dirty="0"/>
              <a:t> </a:t>
            </a:r>
            <a:r>
              <a:rPr lang="ru-RU" sz="4000" dirty="0" err="1"/>
              <a:t>қорғау</a:t>
            </a:r>
            <a:r>
              <a:rPr lang="ru-RU" sz="4000" dirty="0"/>
              <a:t> </a:t>
            </a:r>
            <a:r>
              <a:rPr lang="ru-RU" sz="4000" dirty="0" err="1"/>
              <a:t>және</a:t>
            </a:r>
            <a:r>
              <a:rPr lang="ru-RU" sz="4000" dirty="0"/>
              <a:t> </a:t>
            </a:r>
            <a:r>
              <a:rPr lang="ru-RU" sz="4000" dirty="0" err="1"/>
              <a:t>т.б</a:t>
            </a:r>
            <a:r>
              <a:rPr lang="ru-RU" sz="4000" dirty="0"/>
              <a:t>. </a:t>
            </a:r>
            <a:r>
              <a:rPr lang="ru-RU" sz="4000" dirty="0" err="1"/>
              <a:t>реттейтін</a:t>
            </a:r>
            <a:r>
              <a:rPr lang="ru-RU" sz="4000" dirty="0"/>
              <a:t> </a:t>
            </a:r>
            <a:r>
              <a:rPr lang="ru-RU" sz="4000" dirty="0" err="1"/>
              <a:t>саласы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3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kk-KZ" sz="40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Құқық </a:t>
            </a:r>
            <a:r>
              <a:rPr lang="kk-KZ" sz="40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қағидалары</a:t>
            </a:r>
            <a:br>
              <a:rPr lang="kk-KZ" sz="40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Принципы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гражданского права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632" y="2119540"/>
            <a:ext cx="98943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dirty="0" smtClean="0">
                <a:latin typeface="Times New Roman"/>
                <a:ea typeface="Calibri"/>
                <a:cs typeface="Times New Roman"/>
              </a:rPr>
              <a:t>Тараптардың </a:t>
            </a:r>
            <a:r>
              <a:rPr lang="kk-KZ" sz="3600" dirty="0">
                <a:latin typeface="Times New Roman"/>
                <a:ea typeface="Calibri"/>
                <a:cs typeface="Times New Roman"/>
              </a:rPr>
              <a:t>теңдігі, </a:t>
            </a:r>
            <a:endParaRPr lang="ru-RU" sz="3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dirty="0">
                <a:latin typeface="Times New Roman"/>
                <a:ea typeface="Calibri"/>
                <a:cs typeface="Times New Roman"/>
              </a:rPr>
              <a:t>Шарт еркіндігі, </a:t>
            </a:r>
            <a:endParaRPr lang="ru-RU" sz="3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dirty="0">
                <a:latin typeface="Times New Roman"/>
                <a:ea typeface="Calibri"/>
                <a:cs typeface="Times New Roman"/>
              </a:rPr>
              <a:t>Таңдау құқығы, </a:t>
            </a:r>
            <a:endParaRPr lang="ru-RU" sz="3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dirty="0">
                <a:latin typeface="Times New Roman"/>
                <a:ea typeface="Calibri"/>
                <a:cs typeface="Times New Roman"/>
              </a:rPr>
              <a:t>Меншікке қол сұқпаушылық, </a:t>
            </a:r>
            <a:endParaRPr lang="ru-RU" sz="3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3600" dirty="0">
                <a:latin typeface="Times New Roman"/>
                <a:ea typeface="Calibri"/>
                <a:cs typeface="Times New Roman"/>
              </a:rPr>
              <a:t>Біреудің жеке ісіне келісімсіз араласпау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03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508000"/>
            <a:ext cx="5181600" cy="5668963"/>
          </a:xfrm>
        </p:spPr>
        <p:txBody>
          <a:bodyPr>
            <a:normAutofit fontScale="92500"/>
          </a:bodyPr>
          <a:lstStyle/>
          <a:p>
            <a:r>
              <a:rPr lang="kk-KZ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Құқық қабілеттілік</a:t>
            </a:r>
          </a:p>
          <a:p>
            <a:pPr marL="0" indent="0">
              <a:buNone/>
            </a:pPr>
            <a:r>
              <a:rPr lang="ru-RU" sz="3600" dirty="0" err="1" smtClean="0"/>
              <a:t>Құқық</a:t>
            </a:r>
            <a:r>
              <a:rPr lang="ru-RU" sz="3600" dirty="0" smtClean="0"/>
              <a:t> </a:t>
            </a:r>
            <a:r>
              <a:rPr lang="ru-RU" sz="3600" dirty="0"/>
              <a:t>пен </a:t>
            </a:r>
            <a:r>
              <a:rPr lang="ru-RU" sz="3600" dirty="0" err="1"/>
              <a:t>заңдық</a:t>
            </a:r>
            <a:r>
              <a:rPr lang="ru-RU" sz="3600" dirty="0"/>
              <a:t> </a:t>
            </a:r>
            <a:r>
              <a:rPr lang="ru-RU" sz="3600" dirty="0" err="1"/>
              <a:t>міндеттерді</a:t>
            </a:r>
            <a:r>
              <a:rPr lang="ru-RU" sz="3600" dirty="0"/>
              <a:t> </a:t>
            </a:r>
            <a:r>
              <a:rPr lang="ru-RU" sz="3600" dirty="0" err="1"/>
              <a:t>қорғай</a:t>
            </a:r>
            <a:r>
              <a:rPr lang="ru-RU" sz="3600" dirty="0"/>
              <a:t> </a:t>
            </a:r>
            <a:r>
              <a:rPr lang="ru-RU" sz="3600" dirty="0" err="1"/>
              <a:t>білу</a:t>
            </a:r>
            <a:r>
              <a:rPr lang="ru-RU" sz="3600" dirty="0"/>
              <a:t> </a:t>
            </a:r>
            <a:r>
              <a:rPr lang="ru-RU" sz="3600" dirty="0" err="1"/>
              <a:t>қабілеттілігі</a:t>
            </a:r>
            <a:r>
              <a:rPr lang="ru-RU" sz="3600" dirty="0"/>
              <a:t>, </a:t>
            </a:r>
            <a:r>
              <a:rPr lang="ru-RU" sz="3600" dirty="0" err="1"/>
              <a:t>яғни</a:t>
            </a:r>
            <a:r>
              <a:rPr lang="ru-RU" sz="3600" dirty="0"/>
              <a:t> </a:t>
            </a:r>
            <a:r>
              <a:rPr lang="ru-RU" sz="3600" dirty="0" err="1"/>
              <a:t>құқықты</a:t>
            </a:r>
            <a:r>
              <a:rPr lang="ru-RU" sz="3600" dirty="0"/>
              <a:t> </a:t>
            </a:r>
            <a:r>
              <a:rPr lang="ru-RU" sz="3600" dirty="0" err="1"/>
              <a:t>иелену</a:t>
            </a:r>
            <a:r>
              <a:rPr lang="ru-RU" sz="3600" dirty="0"/>
              <a:t> мен </a:t>
            </a:r>
            <a:r>
              <a:rPr lang="ru-RU" sz="3600" dirty="0" err="1"/>
              <a:t>заңдық</a:t>
            </a:r>
            <a:r>
              <a:rPr lang="ru-RU" sz="3600" dirty="0"/>
              <a:t> </a:t>
            </a:r>
            <a:r>
              <a:rPr lang="ru-RU" sz="3600" dirty="0" err="1"/>
              <a:t>міндеттерді</a:t>
            </a:r>
            <a:r>
              <a:rPr lang="ru-RU" sz="3600" dirty="0"/>
              <a:t> </a:t>
            </a:r>
            <a:r>
              <a:rPr lang="ru-RU" sz="3600" dirty="0" err="1"/>
              <a:t>иелену</a:t>
            </a:r>
            <a:r>
              <a:rPr lang="ru-RU" sz="3600" dirty="0"/>
              <a:t> </a:t>
            </a:r>
            <a:r>
              <a:rPr lang="ru-RU" sz="3600" dirty="0" err="1"/>
              <a:t>қабілеттілігі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kk-KZ" sz="3600" dirty="0" smtClean="0"/>
              <a:t>Туғаннан бастап пайда болады</a:t>
            </a:r>
            <a:endParaRPr lang="ru-RU" sz="3600" dirty="0" smtClean="0"/>
          </a:p>
          <a:p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18200" y="482600"/>
            <a:ext cx="5816600" cy="5694363"/>
          </a:xfrm>
        </p:spPr>
        <p:txBody>
          <a:bodyPr>
            <a:normAutofit fontScale="92500"/>
          </a:bodyPr>
          <a:lstStyle/>
          <a:p>
            <a:r>
              <a:rPr lang="kk-KZ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Ә</a:t>
            </a:r>
            <a:r>
              <a:rPr lang="kk-KZ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ркет қабілеттілік</a:t>
            </a:r>
          </a:p>
          <a:p>
            <a:pPr marL="0" indent="0">
              <a:buNone/>
            </a:pPr>
            <a:r>
              <a:rPr lang="ru-RU" sz="3600" dirty="0" err="1" smtClean="0"/>
              <a:t>Азаматтың</a:t>
            </a:r>
            <a:r>
              <a:rPr lang="ru-RU" sz="3600" dirty="0" smtClean="0"/>
              <a:t> </a:t>
            </a:r>
            <a:r>
              <a:rPr lang="ru-RU" sz="3600" dirty="0" err="1"/>
              <a:t>өз</a:t>
            </a:r>
            <a:r>
              <a:rPr lang="ru-RU" sz="3600" dirty="0"/>
              <a:t> </a:t>
            </a:r>
            <a:r>
              <a:rPr lang="ru-RU" sz="3600" dirty="0" err="1"/>
              <a:t>әрекеттерімен</a:t>
            </a:r>
            <a:r>
              <a:rPr lang="ru-RU" sz="3600" dirty="0"/>
              <a:t> </a:t>
            </a:r>
            <a:r>
              <a:rPr lang="ru-RU" sz="3600" dirty="0" err="1"/>
              <a:t>азаматтық</a:t>
            </a:r>
            <a:r>
              <a:rPr lang="ru-RU" sz="3600" dirty="0"/>
              <a:t> </a:t>
            </a:r>
            <a:r>
              <a:rPr lang="ru-RU" sz="3600" dirty="0" err="1"/>
              <a:t>құқықтарға</a:t>
            </a:r>
            <a:r>
              <a:rPr lang="ru-RU" sz="3600" dirty="0"/>
              <a:t> </a:t>
            </a:r>
            <a:r>
              <a:rPr lang="ru-RU" sz="3600" dirty="0" err="1"/>
              <a:t>ие</a:t>
            </a:r>
            <a:r>
              <a:rPr lang="ru-RU" sz="3600" dirty="0"/>
              <a:t> </a:t>
            </a:r>
            <a:r>
              <a:rPr lang="ru-RU" sz="3600" dirty="0" err="1"/>
              <a:t>болуға</a:t>
            </a:r>
            <a:r>
              <a:rPr lang="ru-RU" sz="3600" dirty="0"/>
              <a:t> </a:t>
            </a:r>
            <a:r>
              <a:rPr lang="ru-RU" sz="3600" dirty="0" err="1"/>
              <a:t>және</a:t>
            </a:r>
            <a:r>
              <a:rPr lang="ru-RU" sz="3600" dirty="0"/>
              <a:t> оны </a:t>
            </a:r>
            <a:r>
              <a:rPr lang="ru-RU" sz="3600" dirty="0" err="1"/>
              <a:t>жүзеге</a:t>
            </a:r>
            <a:r>
              <a:rPr lang="ru-RU" sz="3600" dirty="0"/>
              <a:t> </a:t>
            </a:r>
            <a:r>
              <a:rPr lang="ru-RU" sz="3600" dirty="0" err="1"/>
              <a:t>асыруға</a:t>
            </a:r>
            <a:r>
              <a:rPr lang="ru-RU" sz="3600" dirty="0"/>
              <a:t>, </a:t>
            </a:r>
            <a:r>
              <a:rPr lang="ru-RU" sz="3600" dirty="0" err="1"/>
              <a:t>өзі</a:t>
            </a:r>
            <a:r>
              <a:rPr lang="ru-RU" sz="3600" dirty="0"/>
              <a:t> </a:t>
            </a:r>
            <a:r>
              <a:rPr lang="ru-RU" sz="3600" dirty="0" err="1"/>
              <a:t>үшін</a:t>
            </a:r>
            <a:r>
              <a:rPr lang="ru-RU" sz="3600" dirty="0"/>
              <a:t> </a:t>
            </a:r>
            <a:r>
              <a:rPr lang="ru-RU" sz="3600" dirty="0" err="1"/>
              <a:t>азаматтық</a:t>
            </a:r>
            <a:r>
              <a:rPr lang="ru-RU" sz="3600" dirty="0"/>
              <a:t> </a:t>
            </a:r>
            <a:r>
              <a:rPr lang="ru-RU" sz="3600" dirty="0" err="1"/>
              <a:t>міндеттер</a:t>
            </a:r>
            <a:r>
              <a:rPr lang="ru-RU" sz="3600" dirty="0"/>
              <a:t> </a:t>
            </a:r>
            <a:r>
              <a:rPr lang="ru-RU" sz="3600" dirty="0" err="1"/>
              <a:t>жасап</a:t>
            </a:r>
            <a:r>
              <a:rPr lang="ru-RU" sz="3600" dirty="0"/>
              <a:t>, </a:t>
            </a:r>
            <a:r>
              <a:rPr lang="ru-RU" sz="3600" dirty="0" err="1"/>
              <a:t>оларды</a:t>
            </a:r>
            <a:r>
              <a:rPr lang="ru-RU" sz="3600" dirty="0"/>
              <a:t> </a:t>
            </a:r>
            <a:r>
              <a:rPr lang="ru-RU" sz="3600" dirty="0" err="1"/>
              <a:t>орындауға</a:t>
            </a:r>
            <a:r>
              <a:rPr lang="ru-RU" sz="3600" dirty="0"/>
              <a:t> </a:t>
            </a:r>
            <a:r>
              <a:rPr lang="ru-RU" sz="3600" dirty="0" err="1"/>
              <a:t>қабілеттілігі</a:t>
            </a:r>
            <a:r>
              <a:rPr lang="ru-RU" sz="3600" dirty="0"/>
              <a:t>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err="1" smtClean="0"/>
              <a:t>Кәмелетке</a:t>
            </a:r>
            <a:r>
              <a:rPr lang="ru-RU" sz="3600" dirty="0" smtClean="0"/>
              <a:t> </a:t>
            </a:r>
            <a:r>
              <a:rPr lang="ru-RU" sz="3600" dirty="0" err="1"/>
              <a:t>толғанда</a:t>
            </a:r>
            <a:r>
              <a:rPr lang="ru-RU" sz="3600" dirty="0"/>
              <a:t>, </a:t>
            </a:r>
            <a:r>
              <a:rPr lang="ru-RU" sz="3600" dirty="0" err="1"/>
              <a:t>яғни</a:t>
            </a:r>
            <a:r>
              <a:rPr lang="ru-RU" sz="3600" dirty="0"/>
              <a:t> 18 </a:t>
            </a:r>
            <a:r>
              <a:rPr lang="ru-RU" sz="3600" dirty="0" err="1"/>
              <a:t>жасқа</a:t>
            </a:r>
            <a:r>
              <a:rPr lang="ru-RU" sz="3600" dirty="0"/>
              <a:t> </a:t>
            </a:r>
            <a:r>
              <a:rPr lang="ru-RU" sz="3600" dirty="0" err="1"/>
              <a:t>толғаннан</a:t>
            </a:r>
            <a:r>
              <a:rPr lang="ru-RU" sz="3600" dirty="0"/>
              <a:t> </a:t>
            </a:r>
            <a:r>
              <a:rPr lang="ru-RU" sz="3600" dirty="0" err="1"/>
              <a:t>кейін</a:t>
            </a:r>
            <a:r>
              <a:rPr lang="ru-RU" sz="3600" dirty="0"/>
              <a:t> </a:t>
            </a:r>
            <a:r>
              <a:rPr lang="ru-RU" sz="3600" dirty="0" err="1"/>
              <a:t>толық</a:t>
            </a:r>
            <a:r>
              <a:rPr lang="ru-RU" sz="3600" dirty="0"/>
              <a:t> </a:t>
            </a:r>
            <a:r>
              <a:rPr lang="ru-RU" sz="3600" dirty="0" err="1"/>
              <a:t>көлемінде</a:t>
            </a:r>
            <a:r>
              <a:rPr lang="ru-RU" sz="3600" dirty="0"/>
              <a:t> </a:t>
            </a:r>
            <a:r>
              <a:rPr lang="ru-RU" sz="3600" dirty="0" err="1"/>
              <a:t>пайда</a:t>
            </a:r>
            <a:r>
              <a:rPr lang="ru-RU" sz="3600" dirty="0"/>
              <a:t> </a:t>
            </a:r>
            <a:r>
              <a:rPr lang="ru-RU" sz="3600" dirty="0" err="1"/>
              <a:t>болады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4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87400"/>
            <a:ext cx="1076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	</a:t>
            </a:r>
            <a:r>
              <a:rPr lang="ru-RU" sz="2800" dirty="0" smtClean="0"/>
              <a:t>                       </a:t>
            </a:r>
            <a:r>
              <a:rPr lang="ru-RU" sz="2800" dirty="0" err="1" smtClean="0"/>
              <a:t>Есім</a:t>
            </a:r>
            <a:r>
              <a:rPr lang="ru-RU" sz="2800" dirty="0" smtClean="0"/>
              <a:t> </a:t>
            </a:r>
            <a:r>
              <a:rPr lang="ru-RU" sz="2800" dirty="0" err="1"/>
              <a:t>иеленуге</a:t>
            </a:r>
            <a:r>
              <a:rPr lang="ru-RU" sz="2800" dirty="0"/>
              <a:t> </a:t>
            </a:r>
            <a:r>
              <a:rPr lang="ru-RU" sz="2800" dirty="0" err="1"/>
              <a:t>құқығы</a:t>
            </a:r>
            <a:r>
              <a:rPr lang="ru-RU" sz="2800" dirty="0"/>
              <a:t> бар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/>
              <a:t>	</a:t>
            </a:r>
            <a:r>
              <a:rPr lang="ru-RU" sz="2800" b="1" dirty="0" smtClean="0"/>
              <a:t>                       </a:t>
            </a:r>
            <a:r>
              <a:rPr lang="ru-RU" sz="2800" dirty="0"/>
              <a:t>	</a:t>
            </a:r>
          </a:p>
          <a:p>
            <a:r>
              <a:rPr lang="ru-RU" sz="2800" dirty="0"/>
              <a:t>	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3550"/>
              </p:ext>
            </p:extLst>
          </p:nvPr>
        </p:nvGraphicFramePr>
        <p:xfrm>
          <a:off x="127000" y="54062"/>
          <a:ext cx="12065000" cy="728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0591800"/>
              </a:tblGrid>
              <a:tr h="5588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0 – 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Есім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иеленуге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құқығы</a:t>
                      </a:r>
                      <a:r>
                        <a:rPr lang="ru-RU" sz="3200" dirty="0" smtClean="0"/>
                        <a:t> бар</a:t>
                      </a:r>
                      <a:endParaRPr lang="ru-RU" sz="3200" dirty="0"/>
                    </a:p>
                  </a:txBody>
                  <a:tcPr/>
                </a:tc>
              </a:tr>
              <a:tr h="79415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3-6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Балабақшаға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баруға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құқығы</a:t>
                      </a:r>
                      <a:r>
                        <a:rPr lang="ru-RU" sz="3200" dirty="0" smtClean="0"/>
                        <a:t> бар</a:t>
                      </a:r>
                    </a:p>
                  </a:txBody>
                  <a:tcPr/>
                </a:tc>
              </a:tr>
              <a:tr h="7282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 </a:t>
                      </a:r>
                      <a:r>
                        <a:rPr lang="ru-RU" sz="2400" dirty="0" err="1" smtClean="0"/>
                        <a:t>жастан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Мектепке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баруға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құқығы</a:t>
                      </a:r>
                      <a:r>
                        <a:rPr lang="ru-RU" sz="3200" dirty="0" smtClean="0"/>
                        <a:t> бар</a:t>
                      </a:r>
                    </a:p>
                  </a:txBody>
                  <a:tcPr/>
                </a:tc>
              </a:tr>
              <a:tr h="197068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 </a:t>
                      </a:r>
                      <a:r>
                        <a:rPr lang="ru-RU" sz="2400" dirty="0" err="1" smtClean="0"/>
                        <a:t>жасынан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бастап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Заңды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тұрғыда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шешім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қабылдау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құқығы</a:t>
                      </a:r>
                      <a:r>
                        <a:rPr lang="ru-RU" sz="3200" dirty="0" smtClean="0"/>
                        <a:t> (</a:t>
                      </a:r>
                      <a:r>
                        <a:rPr lang="ru-RU" sz="3200" dirty="0" err="1" smtClean="0"/>
                        <a:t>ажырасу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барысында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кіммен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қалуын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таңдау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жасайды</a:t>
                      </a:r>
                      <a:r>
                        <a:rPr lang="ru-RU" sz="3200" dirty="0" smtClean="0"/>
                        <a:t>, </a:t>
                      </a:r>
                      <a:r>
                        <a:rPr lang="ru-RU" sz="3200" dirty="0" err="1" smtClean="0"/>
                        <a:t>баланың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пікірі</a:t>
                      </a:r>
                      <a:r>
                        <a:rPr lang="ru-RU" sz="3200" dirty="0" smtClean="0"/>
                        <a:t>, </a:t>
                      </a:r>
                      <a:r>
                        <a:rPr lang="ru-RU" sz="3200" dirty="0" err="1" smtClean="0"/>
                        <a:t>егер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бұл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пікір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оның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мүдделеріне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қайшы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келмейтін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болса</a:t>
                      </a:r>
                      <a:r>
                        <a:rPr lang="ru-RU" sz="3200" dirty="0" smtClean="0"/>
                        <a:t>, </a:t>
                      </a:r>
                      <a:r>
                        <a:rPr lang="ru-RU" sz="3200" dirty="0" err="1" smtClean="0"/>
                        <a:t>ескеруге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міндетті</a:t>
                      </a:r>
                      <a:r>
                        <a:rPr lang="ru-RU" sz="3200" dirty="0" smtClean="0"/>
                        <a:t>) </a:t>
                      </a:r>
                      <a:endParaRPr lang="ru-RU" sz="3200" dirty="0"/>
                    </a:p>
                  </a:txBody>
                  <a:tcPr/>
                </a:tc>
              </a:tr>
              <a:tr h="10294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14-18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Өз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табысы</a:t>
                      </a:r>
                      <a:r>
                        <a:rPr lang="ru-RU" sz="3200" dirty="0" smtClean="0"/>
                        <a:t>, </a:t>
                      </a:r>
                      <a:r>
                        <a:rPr lang="ru-RU" sz="3200" dirty="0" err="1" smtClean="0"/>
                        <a:t>стипендиясы</a:t>
                      </a:r>
                      <a:r>
                        <a:rPr lang="ru-RU" sz="3200" dirty="0" smtClean="0"/>
                        <a:t>, </a:t>
                      </a:r>
                      <a:r>
                        <a:rPr lang="ru-RU" sz="3200" dirty="0" err="1" smtClean="0"/>
                        <a:t>басқа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кірістеріне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иелік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ету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құқығы</a:t>
                      </a:r>
                      <a:endParaRPr lang="ru-RU" sz="3200" dirty="0"/>
                    </a:p>
                  </a:txBody>
                  <a:tcPr/>
                </a:tc>
              </a:tr>
              <a:tr h="6672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	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Толық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әрекетқабілеттілікке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ие</a:t>
                      </a:r>
                      <a:endParaRPr lang="ru-RU" sz="3200" dirty="0" smtClean="0"/>
                    </a:p>
                  </a:txBody>
                  <a:tcPr/>
                </a:tc>
              </a:tr>
              <a:tr h="7180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Судья </a:t>
                      </a:r>
                      <a:r>
                        <a:rPr lang="ru-RU" sz="3200" dirty="0" err="1" smtClean="0"/>
                        <a:t>болуға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құқығы</a:t>
                      </a:r>
                      <a:r>
                        <a:rPr lang="ru-RU" sz="3200" dirty="0" smtClean="0"/>
                        <a:t> бар</a:t>
                      </a:r>
                    </a:p>
                  </a:txBody>
                  <a:tcPr/>
                </a:tc>
              </a:tr>
              <a:tr h="66184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 	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Президенттіке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сайлануға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құқығы</a:t>
                      </a:r>
                      <a:r>
                        <a:rPr lang="ru-RU" sz="3200" dirty="0" smtClean="0"/>
                        <a:t> бар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13" y="542462"/>
            <a:ext cx="863125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Түйін жазу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MS Minngs"/>
                <a:cs typeface="Times New Roman" pitchFamily="18" charset="0"/>
              </a:rPr>
              <a:t>- Азаматтық </a:t>
            </a:r>
            <a:r>
              <a:rPr lang="kk-KZ" sz="2400" dirty="0">
                <a:solidFill>
                  <a:srgbClr val="000000"/>
                </a:solidFill>
                <a:latin typeface="Times New Roman" pitchFamily="18" charset="0"/>
                <a:ea typeface="MS Minngs"/>
                <a:cs typeface="Times New Roman" pitchFamily="18" charset="0"/>
              </a:rPr>
              <a:t>құқық қандай қоғамдық қатынастарды реттейді?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dirty="0" smtClean="0">
                <a:solidFill>
                  <a:srgbClr val="000000"/>
                </a:solidFill>
                <a:latin typeface="Times New Roman" pitchFamily="18" charset="0"/>
                <a:ea typeface="MS Minngs"/>
                <a:cs typeface="Times New Roman" pitchFamily="18" charset="0"/>
              </a:rPr>
              <a:t>- Күнделікті </a:t>
            </a:r>
            <a:r>
              <a:rPr lang="kk-KZ" sz="2400" dirty="0">
                <a:solidFill>
                  <a:srgbClr val="000000"/>
                </a:solidFill>
                <a:latin typeface="Times New Roman" pitchFamily="18" charset="0"/>
                <a:ea typeface="MS Minngs"/>
                <a:cs typeface="Times New Roman" pitchFamily="18" charset="0"/>
              </a:rPr>
              <a:t>өмірде азаматтық құқықтың алатын орны қандай?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6224" y="3426023"/>
            <a:ext cx="6096000" cy="2494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400" b="1" dirty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Төмендегі сөз тіркестерін </a:t>
            </a:r>
            <a:r>
              <a:rPr lang="kk-KZ" sz="2400" b="1" dirty="0" smtClean="0">
                <a:solidFill>
                  <a:srgbClr val="000000"/>
                </a:solidFill>
                <a:latin typeface="Times New Roman"/>
                <a:ea typeface="MS Minngs"/>
                <a:cs typeface="Times New Roman"/>
              </a:rPr>
              <a:t>пайдаланыңыз.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Азаматтық құқық келесі қағидаларға сүйенеді...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Азаматтық құқықтың пәні...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dirty="0">
                <a:latin typeface="Times New Roman"/>
                <a:ea typeface="Times New Roman"/>
                <a:cs typeface="Times New Roman"/>
              </a:rPr>
              <a:t>Азаматтық құқық... қатынастарды реттейді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dirty="0" err="1">
                <a:latin typeface="Times New Roman"/>
                <a:ea typeface="Times New Roman"/>
                <a:cs typeface="Times New Roman"/>
              </a:rPr>
              <a:t>Азаматтық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құқықтың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қайнар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көзі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...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dirty="0" smtClean="0">
                <a:latin typeface="Times New Roman"/>
                <a:ea typeface="Calibri"/>
                <a:cs typeface="Times New Roman"/>
              </a:rPr>
              <a:t>Азаматтық құқық күнделікті өмірде кездеседі: мысалы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74" y="640231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6" y="2622765"/>
            <a:ext cx="3297787" cy="329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143" y="3037534"/>
            <a:ext cx="148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50-70 cөзден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330</Words>
  <Application>Microsoft Office PowerPoint</Application>
  <PresentationFormat>Произвольный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Презентация PowerPoint</vt:lpstr>
      <vt:lpstr>  Азаматтық құқық қандай қоғамдық қатынастарды реттейді?</vt:lpstr>
      <vt:lpstr>Мәтінмен жұмыс. </vt:lpstr>
      <vt:lpstr>Азаматтық құқық -Гражданское право </vt:lpstr>
      <vt:lpstr>Құқық қағидалары Принципы гражданского права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Aidyn Rysbayev</dc:creator>
  <cp:lastModifiedBy>Win-7</cp:lastModifiedBy>
  <cp:revision>40</cp:revision>
  <dcterms:created xsi:type="dcterms:W3CDTF">2015-02-02T08:07:40Z</dcterms:created>
  <dcterms:modified xsi:type="dcterms:W3CDTF">2016-09-29T03:12:15Z</dcterms:modified>
</cp:coreProperties>
</file>