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64" r:id="rId4"/>
    <p:sldId id="261" r:id="rId5"/>
    <p:sldId id="268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5%D0%B0%D0%BB%D1%8B%D2%9B" TargetMode="External"/><Relationship Id="rId2" Type="http://schemas.openxmlformats.org/officeDocument/2006/relationships/hyperlink" Target="https://kk.wikipedia.org/wiki/%D0%93%D1%80%D0%B5%D0%BA_%D1%82%D1%96%D0%BB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A1%D0%BE%D1%82_%D0%B1%D0%B8%D0%BB%D1%96%D0%B3%D1%96" TargetMode="External"/><Relationship Id="rId5" Type="http://schemas.openxmlformats.org/officeDocument/2006/relationships/hyperlink" Target="https://kk.wikipedia.org/wiki/%D2%9A%D2%B1%D2%9B%D1%8B%D2%9B" TargetMode="External"/><Relationship Id="rId4" Type="http://schemas.openxmlformats.org/officeDocument/2006/relationships/hyperlink" Target="https://kk.wikipedia.org/wiki/%D0%9A%D0%BE%D0%BD%D1%81%D1%82%D0%B8%D1%82%D1%83%D1%86%D0%B8%D1%8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Қазақстан</a:t>
            </a:r>
            <a:r>
              <a:rPr lang="ru-RU" dirty="0" smtClean="0"/>
              <a:t> </a:t>
            </a:r>
            <a:r>
              <a:rPr lang="ru-RU" dirty="0" err="1" smtClean="0"/>
              <a:t>Республикасының</a:t>
            </a:r>
            <a:r>
              <a:rPr lang="ru-RU" dirty="0" smtClean="0"/>
              <a:t> </a:t>
            </a:r>
            <a:r>
              <a:rPr lang="ru-RU" dirty="0" err="1" smtClean="0"/>
              <a:t>Конституциясы</a:t>
            </a:r>
            <a:r>
              <a:rPr lang="ru-RU" dirty="0" smtClean="0"/>
              <a:t> 1-бап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600400" cy="399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844824"/>
            <a:ext cx="52920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800" dirty="0" err="1">
                <a:solidFill>
                  <a:srgbClr val="252525"/>
                </a:solidFill>
                <a:latin typeface="Arial"/>
              </a:rPr>
              <a:t>Қазақстан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Республикасы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өз</a:t>
            </a:r>
            <a:r>
              <a:rPr lang="en-US" sz="2800" dirty="0" err="1">
                <a:solidFill>
                  <a:srgbClr val="252525"/>
                </a:solidFill>
                <a:latin typeface="Arial"/>
              </a:rPr>
              <a:t>i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н </a:t>
            </a:r>
            <a:r>
              <a:rPr lang="ru-RU" sz="2800" dirty="0" err="1">
                <a:solidFill>
                  <a:schemeClr val="accent2"/>
                </a:solidFill>
                <a:latin typeface="Arial"/>
              </a:rPr>
              <a:t>демократиялық</a:t>
            </a:r>
            <a:r>
              <a:rPr lang="ru-RU" sz="2800" dirty="0">
                <a:solidFill>
                  <a:schemeClr val="accent2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chemeClr val="accent2"/>
                </a:solidFill>
                <a:latin typeface="Arial"/>
              </a:rPr>
              <a:t>зайырлы</a:t>
            </a:r>
            <a:r>
              <a:rPr lang="ru-RU" sz="2800" dirty="0">
                <a:solidFill>
                  <a:schemeClr val="accent2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chemeClr val="accent2"/>
                </a:solidFill>
                <a:latin typeface="Arial"/>
              </a:rPr>
              <a:t>құқықтық</a:t>
            </a:r>
            <a:r>
              <a:rPr lang="ru-RU" sz="280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latin typeface="Arial"/>
              </a:rPr>
              <a:t>және</a:t>
            </a:r>
            <a:r>
              <a:rPr lang="ru-RU" sz="2800" dirty="0">
                <a:solidFill>
                  <a:schemeClr val="accent2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latin typeface="Arial"/>
              </a:rPr>
              <a:t>әлеуметт</a:t>
            </a:r>
            <a:r>
              <a:rPr lang="en-US" sz="2800" dirty="0" err="1">
                <a:solidFill>
                  <a:schemeClr val="accent2"/>
                </a:solidFill>
                <a:latin typeface="Arial"/>
              </a:rPr>
              <a:t>i</a:t>
            </a:r>
            <a:r>
              <a:rPr lang="ru-RU" sz="2800" dirty="0">
                <a:solidFill>
                  <a:schemeClr val="accent2"/>
                </a:solidFill>
                <a:latin typeface="Arial"/>
              </a:rPr>
              <a:t>к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мемлекет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рет</a:t>
            </a:r>
            <a:r>
              <a:rPr lang="en-US" sz="2800" dirty="0" err="1">
                <a:solidFill>
                  <a:srgbClr val="252525"/>
                </a:solidFill>
                <a:latin typeface="Arial"/>
              </a:rPr>
              <a:t>i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нде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орнықтырады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оның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ең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қымбат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қазынасы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-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адам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және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адамның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өм</a:t>
            </a:r>
            <a:r>
              <a:rPr lang="en-US" sz="2800" dirty="0" err="1">
                <a:solidFill>
                  <a:srgbClr val="252525"/>
                </a:solidFill>
                <a:latin typeface="Arial"/>
              </a:rPr>
              <a:t>i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р</a:t>
            </a:r>
            <a:r>
              <a:rPr lang="en-US" sz="2800" dirty="0" err="1">
                <a:solidFill>
                  <a:srgbClr val="252525"/>
                </a:solidFill>
                <a:latin typeface="Arial"/>
              </a:rPr>
              <a:t>i</a:t>
            </a:r>
            <a:r>
              <a:rPr lang="en-US" sz="28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құқықтары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 мен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бостандықтары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.</a:t>
            </a:r>
            <a:endParaRPr lang="ru-RU" sz="2800" b="0" i="0" dirty="0">
              <a:solidFill>
                <a:srgbClr val="252525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1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B3B3B"/>
                </a:solidFill>
                <a:latin typeface="Tahoma"/>
              </a:rPr>
              <a:t>Республика Казахстан утверждает себя демократическим, светским, правовым и социальным государством, высшими ценностями которого являются человек, его жизнь, права и свободы</a:t>
            </a:r>
            <a:r>
              <a:rPr lang="ru-RU" dirty="0" smtClean="0">
                <a:solidFill>
                  <a:srgbClr val="3B3B3B"/>
                </a:solidFill>
                <a:latin typeface="Tahoma"/>
              </a:rPr>
              <a:t>.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КРК 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статья 1</a:t>
            </a:r>
            <a:endParaRPr lang="ru-RU" dirty="0">
              <a:solidFill>
                <a:srgbClr val="3B3B3B"/>
              </a:solidFill>
              <a:latin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6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800" y="10053736"/>
            <a:ext cx="419917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58326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4000" b="1" dirty="0">
                <a:solidFill>
                  <a:schemeClr val="accent2"/>
                </a:solidFill>
                <a:latin typeface="Times New Roman"/>
                <a:ea typeface="Consolas"/>
              </a:rPr>
              <a:t>Сабақ тақырыбы:</a:t>
            </a:r>
          </a:p>
          <a:p>
            <a:pPr lvl="0"/>
            <a:r>
              <a:rPr lang="kk-KZ" sz="4400" b="1" dirty="0">
                <a:solidFill>
                  <a:prstClr val="black"/>
                </a:solidFill>
                <a:latin typeface="Times New Roman"/>
                <a:ea typeface="Consolas"/>
              </a:rPr>
              <a:t> </a:t>
            </a:r>
            <a:r>
              <a:rPr lang="kk-KZ" sz="3200" dirty="0">
                <a:solidFill>
                  <a:prstClr val="black"/>
                </a:solidFill>
                <a:latin typeface="Times New Roman"/>
                <a:ea typeface="Consolas"/>
              </a:rPr>
              <a:t>Неліктен Қазақстан өзін демократиялық, зайырлы, құқықтық және әлеуметтік мемлекет ретінде жариялайды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760589"/>
            <a:ext cx="547260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kk-KZ" sz="2400" b="1" dirty="0">
                <a:solidFill>
                  <a:schemeClr val="accent2"/>
                </a:solidFill>
                <a:latin typeface="Times New Roman"/>
                <a:ea typeface="Consolas"/>
              </a:rPr>
              <a:t>Оқу мақсаты:</a:t>
            </a:r>
          </a:p>
          <a:p>
            <a:pPr lvl="0">
              <a:spcBef>
                <a:spcPct val="20000"/>
              </a:spcBef>
            </a:pPr>
            <a:r>
              <a:rPr lang="kk-KZ" sz="2400" dirty="0">
                <a:solidFill>
                  <a:prstClr val="black"/>
                </a:solidFill>
                <a:latin typeface="Times New Roman"/>
                <a:ea typeface="Times New Roman"/>
              </a:rPr>
              <a:t>9.2.1.1 Конституциялық құрылыс негіздерін </a:t>
            </a:r>
            <a:r>
              <a:rPr lang="kk-KZ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түсіндіру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268760"/>
            <a:ext cx="626469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kk-KZ" sz="6000" dirty="0">
                <a:solidFill>
                  <a:schemeClr val="accent2"/>
                </a:solidFill>
              </a:rPr>
              <a:t>Терминдер</a:t>
            </a:r>
            <a:endParaRPr lang="ru-RU" sz="6000" dirty="0">
              <a:solidFill>
                <a:schemeClr val="accent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Arial"/>
              </a:rPr>
              <a:t>ДЕМОКРАТИЯЛЫҚ</a:t>
            </a:r>
            <a:endParaRPr lang="ru-RU" sz="2800" dirty="0">
              <a:latin typeface="Arial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Arial"/>
              </a:rPr>
              <a:t>ЗАЙЫРЛЫ</a:t>
            </a:r>
            <a:endParaRPr lang="ru-RU" sz="2800" dirty="0">
              <a:latin typeface="Arial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latin typeface="Arial"/>
              </a:rPr>
              <a:t>ҚҰҚЫҚТЫҚ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latin typeface="Arial"/>
              </a:rPr>
              <a:t>ӘЛЕУМЕТТ</a:t>
            </a:r>
            <a:r>
              <a:rPr lang="en-US" sz="2800" dirty="0">
                <a:latin typeface="Arial"/>
              </a:rPr>
              <a:t>I</a:t>
            </a:r>
            <a:r>
              <a:rPr lang="ru-RU" sz="2800" dirty="0">
                <a:latin typeface="Arial"/>
              </a:rPr>
              <a:t>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5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Анықтамалары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252525"/>
                </a:solidFill>
                <a:latin typeface="Arial"/>
              </a:rPr>
              <a:t>Демократия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–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сөзі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(</a:t>
            </a:r>
            <a:r>
              <a:rPr lang="ru-RU" sz="2000" dirty="0">
                <a:solidFill>
                  <a:srgbClr val="0B0080"/>
                </a:solidFill>
                <a:latin typeface="Arial"/>
                <a:hlinkClick r:id="rId2" tooltip="Грек тілі"/>
              </a:rPr>
              <a:t>гр.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en-US" sz="2000" i="1" dirty="0">
                <a:solidFill>
                  <a:srgbClr val="252525"/>
                </a:solidFill>
                <a:latin typeface="Arial"/>
              </a:rPr>
              <a:t>demos</a:t>
            </a:r>
            <a:r>
              <a:rPr lang="en-US" sz="2000" dirty="0">
                <a:solidFill>
                  <a:srgbClr val="252525"/>
                </a:solidFill>
                <a:latin typeface="Arial"/>
              </a:rPr>
              <a:t> –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3" tooltip="Халық"/>
              </a:rPr>
              <a:t>халық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және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>
                <a:solidFill>
                  <a:srgbClr val="0B0080"/>
                </a:solidFill>
                <a:latin typeface="Arial"/>
                <a:hlinkClick r:id="rId2" tooltip="Грек тілі"/>
              </a:rPr>
              <a:t>гр.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en-US" sz="2000" i="1" dirty="0" err="1">
                <a:solidFill>
                  <a:srgbClr val="252525"/>
                </a:solidFill>
                <a:latin typeface="Arial"/>
              </a:rPr>
              <a:t>kratos</a:t>
            </a:r>
            <a:r>
              <a:rPr lang="en-US" sz="2000" dirty="0">
                <a:solidFill>
                  <a:srgbClr val="252525"/>
                </a:solidFill>
                <a:latin typeface="Arial"/>
              </a:rPr>
              <a:t> –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билік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)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деген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сөздерінен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шыққан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яғни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b="1" i="1" dirty="0">
                <a:solidFill>
                  <a:srgbClr val="252525"/>
                </a:solidFill>
                <a:latin typeface="Arial"/>
              </a:rPr>
              <a:t>“</a:t>
            </a:r>
            <a:r>
              <a:rPr lang="ru-RU" sz="2000" b="1" i="1" dirty="0" err="1">
                <a:solidFill>
                  <a:srgbClr val="252525"/>
                </a:solidFill>
                <a:latin typeface="Arial"/>
              </a:rPr>
              <a:t>халық</a:t>
            </a:r>
            <a:r>
              <a:rPr lang="ru-RU" sz="2000" b="1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b="1" i="1" dirty="0" err="1">
                <a:solidFill>
                  <a:srgbClr val="252525"/>
                </a:solidFill>
                <a:latin typeface="Arial"/>
              </a:rPr>
              <a:t>билігі</a:t>
            </a:r>
            <a:r>
              <a:rPr lang="ru-RU" sz="2000" b="1" i="1" dirty="0">
                <a:solidFill>
                  <a:srgbClr val="252525"/>
                </a:solidFill>
                <a:latin typeface="Arial"/>
              </a:rPr>
              <a:t>”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деген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мағынаны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білдіреді</a:t>
            </a:r>
            <a:r>
              <a:rPr lang="ru-RU" sz="2000" dirty="0" smtClean="0">
                <a:solidFill>
                  <a:srgbClr val="252525"/>
                </a:solidFill>
                <a:latin typeface="Arial"/>
              </a:rPr>
              <a:t>.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endParaRPr lang="ru-RU" sz="2000" dirty="0" smtClean="0">
              <a:solidFill>
                <a:srgbClr val="252525"/>
              </a:solidFill>
              <a:latin typeface="Arial"/>
            </a:endParaRPr>
          </a:p>
          <a:p>
            <a:endParaRPr lang="ru-RU" sz="2000" dirty="0" smtClean="0">
              <a:solidFill>
                <a:srgbClr val="252525"/>
              </a:solidFill>
              <a:latin typeface="Arial"/>
            </a:endParaRPr>
          </a:p>
          <a:p>
            <a:r>
              <a:rPr lang="ru-RU" sz="2000" dirty="0" smtClean="0">
                <a:solidFill>
                  <a:srgbClr val="252525"/>
                </a:solidFill>
                <a:latin typeface="Arial"/>
              </a:rPr>
              <a:t>«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Зайлырлы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»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сөзі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араб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тілінде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«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захири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» (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зайырлы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)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яғни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«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ашық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сыртқы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»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деген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мағыналарда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қолданылады</a:t>
            </a:r>
            <a:r>
              <a:rPr lang="ru-RU" sz="2000" dirty="0" smtClean="0">
                <a:solidFill>
                  <a:srgbClr val="252525"/>
                </a:solidFill>
                <a:latin typeface="Arial"/>
              </a:rPr>
              <a:t>.</a:t>
            </a:r>
          </a:p>
          <a:p>
            <a:endParaRPr lang="ru-RU" sz="2000" dirty="0" smtClean="0">
              <a:solidFill>
                <a:srgbClr val="252525"/>
              </a:solidFill>
              <a:latin typeface="Arial"/>
            </a:endParaRPr>
          </a:p>
          <a:p>
            <a:r>
              <a:rPr lang="ru-RU" sz="2000" b="1" dirty="0" err="1">
                <a:solidFill>
                  <a:srgbClr val="252525"/>
                </a:solidFill>
                <a:latin typeface="Arial"/>
              </a:rPr>
              <a:t>Құқықтық</a:t>
            </a:r>
            <a:r>
              <a:rPr lang="ru-RU" sz="2000" b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Arial"/>
              </a:rPr>
              <a:t>мемлекет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—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4" tooltip="Конституция"/>
              </a:rPr>
              <a:t>конституциялық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басқару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тәртібі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дамыған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5" tooltip="Құқық"/>
              </a:rPr>
              <a:t>құқықтық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жүйе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мен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тиімді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>
                <a:solidFill>
                  <a:srgbClr val="0B0080"/>
                </a:solidFill>
                <a:latin typeface="Arial"/>
                <a:hlinkClick r:id="rId6" tooltip="Сот билігі"/>
              </a:rPr>
              <a:t>сот 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6" tooltip="Сот билігі"/>
              </a:rPr>
              <a:t>билігі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бар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мемлекет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нысаны</a:t>
            </a:r>
            <a:r>
              <a:rPr lang="ru-RU" sz="2000" dirty="0" smtClean="0">
                <a:solidFill>
                  <a:srgbClr val="252525"/>
                </a:solidFill>
                <a:latin typeface="Arial"/>
              </a:rPr>
              <a:t>.</a:t>
            </a:r>
          </a:p>
          <a:p>
            <a:endParaRPr lang="ru-RU" sz="2000" dirty="0" smtClean="0">
              <a:solidFill>
                <a:srgbClr val="252525"/>
              </a:solidFill>
              <a:latin typeface="Arial"/>
            </a:endParaRPr>
          </a:p>
          <a:p>
            <a:r>
              <a:rPr lang="ru-RU" sz="2000" b="1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Arial"/>
              </a:rPr>
              <a:t>Әлеуметтік</a:t>
            </a:r>
            <a:r>
              <a:rPr lang="ru-RU" sz="2000" b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Arial"/>
              </a:rPr>
              <a:t>мемлекет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–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кең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әлеуметтік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негізге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сүйенетін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және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3" tooltip="Халық"/>
              </a:rPr>
              <a:t>халықтың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өмір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сүру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деңгейін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/>
              </a:rPr>
              <a:t>көтеруге</a:t>
            </a:r>
            <a:r>
              <a:rPr lang="ru-RU" sz="20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/>
              </a:rPr>
              <a:t>бағытталған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24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b="1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Зерттеу жұмысы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800" dirty="0" smtClean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І. </a:t>
            </a:r>
            <a:r>
              <a:rPr lang="kk-KZ" sz="4800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Демократия </a:t>
            </a:r>
            <a:endParaRPr lang="ru-RU" sz="4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800" dirty="0" smtClean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ІІ. </a:t>
            </a:r>
            <a:r>
              <a:rPr lang="kk-KZ" sz="4800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Зайырлы мемлекет </a:t>
            </a:r>
            <a:endParaRPr lang="kk-KZ" sz="4800" dirty="0" smtClean="0">
              <a:solidFill>
                <a:srgbClr val="000000"/>
              </a:solidFill>
              <a:latin typeface="Times New Roman"/>
              <a:ea typeface="MS Minngs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800" dirty="0" smtClean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ІІІ. Құқықтық </a:t>
            </a:r>
            <a:r>
              <a:rPr lang="kk-KZ" sz="4800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мемлекет </a:t>
            </a:r>
            <a:endParaRPr lang="kk-KZ" sz="4800" dirty="0" smtClean="0">
              <a:solidFill>
                <a:srgbClr val="000000"/>
              </a:solidFill>
              <a:latin typeface="Times New Roman"/>
              <a:ea typeface="MS Minngs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800" dirty="0" smtClean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IV. </a:t>
            </a:r>
            <a:r>
              <a:rPr lang="kk-KZ" sz="4800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Әлеуметтік мемлекет </a:t>
            </a:r>
            <a:endParaRPr lang="ru-RU" sz="4800" dirty="0" smtClean="0">
              <a:solidFill>
                <a:srgbClr val="000000"/>
              </a:solidFill>
              <a:latin typeface="Times New Roman"/>
              <a:ea typeface="MS Minngs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9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kk-KZ" dirty="0" smtClean="0"/>
              <a:t>Тапсырма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27051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Анықтамасын беру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27051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Қазақстанда жүзеге асырылуы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  <a:tabLst>
                <a:tab pos="270510" algn="l"/>
              </a:tabLst>
            </a:pPr>
            <a:r>
              <a:rPr lang="kk-KZ" dirty="0" smtClean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Қазақстанға озық </a:t>
            </a:r>
            <a:r>
              <a:rPr lang="kk-KZ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тәжірибесін </a:t>
            </a:r>
            <a:r>
              <a:rPr lang="kk-KZ" dirty="0" smtClean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енгізуге </a:t>
            </a:r>
            <a:r>
              <a:rPr lang="kk-KZ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болатыны туралы ұсыныс жасайды.  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28575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026"/>
            <a:ext cx="871296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523710"/>
            <a:ext cx="5976664" cy="220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dirty="0" smtClean="0">
                <a:latin typeface="Times New Roman"/>
                <a:ea typeface="Times New Roman"/>
                <a:cs typeface="Times New Roman"/>
              </a:rPr>
              <a:t>Рефлексия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dirty="0" smtClean="0">
                <a:latin typeface="Times New Roman"/>
                <a:ea typeface="Times New Roman"/>
                <a:cs typeface="Times New Roman"/>
              </a:rPr>
              <a:t>- нені </a:t>
            </a:r>
            <a:r>
              <a:rPr lang="kk-KZ" sz="2800" dirty="0">
                <a:latin typeface="Times New Roman"/>
                <a:ea typeface="Times New Roman"/>
                <a:cs typeface="Times New Roman"/>
              </a:rPr>
              <a:t>білдім, нені үйрендім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нені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толық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түсінбедім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ru-RU" sz="2800" dirty="0">
                <a:latin typeface="Times New Roman"/>
                <a:ea typeface="Times New Roman"/>
              </a:rPr>
              <a:t>- </a:t>
            </a:r>
            <a:r>
              <a:rPr lang="kk-KZ" sz="2800" dirty="0">
                <a:latin typeface="Times New Roman"/>
                <a:ea typeface="Times New Roman"/>
              </a:rPr>
              <a:t>немен </a:t>
            </a:r>
            <a:r>
              <a:rPr lang="ru-RU" sz="2800" dirty="0" err="1">
                <a:latin typeface="Times New Roman"/>
                <a:ea typeface="Times New Roman"/>
              </a:rPr>
              <a:t>жұмысты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жалғастыру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қажет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92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152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Қазақстан Республикасының Конституциясы 1-бап</vt:lpstr>
      <vt:lpstr>Презентация PowerPoint</vt:lpstr>
      <vt:lpstr>Презентация PowerPoint</vt:lpstr>
      <vt:lpstr>Презентация PowerPoint</vt:lpstr>
      <vt:lpstr>Анықтамалары</vt:lpstr>
      <vt:lpstr>Зерттеу жұмысы </vt:lpstr>
      <vt:lpstr>Тапсырма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Неліктен Қазақстан өзін демократиялық, зайырлы, құқықтық және әлеуметтік мемлекет ретінде жариялайды?</dc:title>
  <dc:creator>Кайырбекова Жанар Базылбеккызы</dc:creator>
  <cp:lastModifiedBy>Кайырбекова Жанар Базылбеккызы</cp:lastModifiedBy>
  <cp:revision>12</cp:revision>
  <dcterms:created xsi:type="dcterms:W3CDTF">2015-09-12T09:54:22Z</dcterms:created>
  <dcterms:modified xsi:type="dcterms:W3CDTF">2015-09-18T04:12:10Z</dcterms:modified>
</cp:coreProperties>
</file>