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9" r:id="rId3"/>
    <p:sldId id="262" r:id="rId4"/>
    <p:sldId id="260" r:id="rId5"/>
    <p:sldId id="261" r:id="rId6"/>
    <p:sldId id="263" r:id="rId7"/>
    <p:sldId id="264" r:id="rId8"/>
    <p:sldId id="266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C62E3-F46F-4BFE-ABF3-1D9F1E492F25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A095-F520-42A0-B335-260199145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2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A095-F520-42A0-B335-260199145F2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98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004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47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86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735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251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47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662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36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07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142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0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92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So90qFfRf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2%9A%D1%8B%D0%BB%D0%BC%D1%8B%D1%81" TargetMode="External"/><Relationship Id="rId7" Type="http://schemas.openxmlformats.org/officeDocument/2006/relationships/hyperlink" Target="https://ru.wikipedia.org/wiki/%D0%9F%D1%80%D0%B5%D1%81%D1%82%D1%83%D0%BF%D0%BD%D0%BE%D0%B5_%D0%B4%D0%B5%D1%8F%D0%BD%D0%B8%D0%B5" TargetMode="External"/><Relationship Id="rId2" Type="http://schemas.openxmlformats.org/officeDocument/2006/relationships/hyperlink" Target="https://kk.wikipedia.org/w/index.php?title=%D0%97%D0%B0%D2%A3_%D0%BD%D0%BE%D1%80%D0%BC%D0%B0%D0%BB%D0%B0%D1%80%D1%8B&amp;action=edit&amp;redlink=1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ru.wikipedia.org/wiki/%D0%9E%D0%B1%D1%89%D0%B5%D1%81%D1%82%D0%B2%D0%B5%D0%BD%D0%BD%D1%8B%D0%B5_%D0%BE%D1%82%D0%BD%D0%BE%D1%88%D0%B5%D0%BD%D0%B8%D1%8F" TargetMode="External"/><Relationship Id="rId5" Type="http://schemas.openxmlformats.org/officeDocument/2006/relationships/hyperlink" Target="https://kk.wikipedia.org/wiki/%D2%9A%D2%B1%D2%9B%D1%8B%D2%9B" TargetMode="External"/><Relationship Id="rId4" Type="http://schemas.openxmlformats.org/officeDocument/2006/relationships/hyperlink" Target="https://kk.wikipedia.org/wiki/%D0%96%D0%B0%D0%B7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Саба</a:t>
            </a:r>
            <a:r>
              <a:rPr lang="kk-KZ" b="1" dirty="0" smtClean="0"/>
              <a:t>қ тақырыбы: </a:t>
            </a:r>
            <a:br>
              <a:rPr lang="kk-KZ" b="1" dirty="0" smtClean="0"/>
            </a:br>
            <a:r>
              <a:rPr lang="kk-KZ" dirty="0" smtClean="0">
                <a:latin typeface="Times New Roman"/>
                <a:ea typeface="MS Minngs"/>
              </a:rPr>
              <a:t>Заңнамада </a:t>
            </a:r>
            <a:r>
              <a:rPr lang="kk-KZ" dirty="0">
                <a:latin typeface="Times New Roman"/>
                <a:ea typeface="MS Minngs"/>
              </a:rPr>
              <a:t>отбасы қалай қорғалған?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424936" cy="2855168"/>
          </a:xfrm>
        </p:spPr>
        <p:txBody>
          <a:bodyPr>
            <a:normAutofit fontScale="92500"/>
          </a:bodyPr>
          <a:lstStyle/>
          <a:p>
            <a:r>
              <a:rPr lang="kk-KZ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Оқу мақсаты: </a:t>
            </a:r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9.5.1.1 </a:t>
            </a:r>
            <a:r>
              <a:rPr lang="kk-KZ" dirty="0">
                <a:solidFill>
                  <a:schemeClr val="tx1"/>
                </a:solidFill>
                <a:latin typeface="Times New Roman"/>
                <a:ea typeface="Times New Roman"/>
              </a:rPr>
              <a:t>Неке және отбасы ұғымдарын </a:t>
            </a:r>
            <a:r>
              <a:rPr lang="kk-KZ" dirty="0" smtClean="0">
                <a:solidFill>
                  <a:schemeClr val="tx1"/>
                </a:solidFill>
                <a:latin typeface="Times New Roman"/>
                <a:ea typeface="Times New Roman"/>
              </a:rPr>
              <a:t>түсіндіру</a:t>
            </a:r>
          </a:p>
          <a:p>
            <a:pPr algn="l" fontAlgn="base"/>
            <a:r>
              <a:rPr lang="ru-RU" dirty="0" err="1">
                <a:solidFill>
                  <a:srgbClr val="444444"/>
                </a:solidFill>
                <a:latin typeface="customFont"/>
              </a:rPr>
              <a:t>Неке</a:t>
            </a:r>
            <a:r>
              <a:rPr lang="ru-RU" dirty="0">
                <a:solidFill>
                  <a:srgbClr val="444444"/>
                </a:solidFill>
                <a:latin typeface="customFont"/>
              </a:rPr>
              <a:t> (</a:t>
            </a:r>
            <a:r>
              <a:rPr lang="ru-RU" dirty="0" err="1">
                <a:solidFill>
                  <a:srgbClr val="444444"/>
                </a:solidFill>
                <a:latin typeface="customFont"/>
              </a:rPr>
              <a:t>ерлі-зайыптылық</a:t>
            </a:r>
            <a:r>
              <a:rPr lang="ru-RU" dirty="0">
                <a:solidFill>
                  <a:srgbClr val="444444"/>
                </a:solidFill>
                <a:latin typeface="customFont"/>
              </a:rPr>
              <a:t>) </a:t>
            </a:r>
            <a:r>
              <a:rPr lang="ru-RU" dirty="0" err="1">
                <a:solidFill>
                  <a:srgbClr val="444444"/>
                </a:solidFill>
                <a:latin typeface="customFont"/>
              </a:rPr>
              <a:t>және</a:t>
            </a:r>
            <a:r>
              <a:rPr lang="ru-RU" dirty="0">
                <a:solidFill>
                  <a:srgbClr val="444444"/>
                </a:solidFill>
                <a:latin typeface="customFont"/>
              </a:rPr>
              <a:t> </a:t>
            </a:r>
            <a:r>
              <a:rPr lang="ru-RU" dirty="0" err="1">
                <a:solidFill>
                  <a:srgbClr val="444444"/>
                </a:solidFill>
                <a:latin typeface="customFont"/>
              </a:rPr>
              <a:t>отбасы</a:t>
            </a:r>
            <a:r>
              <a:rPr lang="ru-RU" dirty="0">
                <a:solidFill>
                  <a:srgbClr val="444444"/>
                </a:solidFill>
                <a:latin typeface="customFont"/>
              </a:rPr>
              <a:t> </a:t>
            </a:r>
            <a:r>
              <a:rPr lang="ru-RU" dirty="0" err="1">
                <a:solidFill>
                  <a:srgbClr val="444444"/>
                </a:solidFill>
                <a:latin typeface="customFont"/>
              </a:rPr>
              <a:t>туралы</a:t>
            </a:r>
            <a:endParaRPr lang="ru-RU" dirty="0">
              <a:solidFill>
                <a:srgbClr val="444444"/>
              </a:solidFill>
              <a:latin typeface="customFont"/>
            </a:endParaRPr>
          </a:p>
          <a:p>
            <a:pPr algn="l" fontAlgn="base"/>
            <a:r>
              <a:rPr lang="ru-RU" dirty="0" err="1">
                <a:solidFill>
                  <a:srgbClr val="666666"/>
                </a:solidFill>
                <a:latin typeface="Arial"/>
              </a:rPr>
              <a:t>Қазақстан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 </a:t>
            </a:r>
            <a:r>
              <a:rPr lang="ru-RU" dirty="0" err="1">
                <a:solidFill>
                  <a:srgbClr val="666666"/>
                </a:solidFill>
                <a:latin typeface="Arial"/>
              </a:rPr>
              <a:t>Республикасының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 2011 </a:t>
            </a:r>
            <a:r>
              <a:rPr lang="ru-RU" dirty="0" err="1">
                <a:solidFill>
                  <a:srgbClr val="666666"/>
                </a:solidFill>
                <a:latin typeface="Arial"/>
              </a:rPr>
              <a:t>жылғы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 26 </a:t>
            </a:r>
            <a:r>
              <a:rPr lang="ru-RU" dirty="0" err="1">
                <a:solidFill>
                  <a:srgbClr val="666666"/>
                </a:solidFill>
                <a:latin typeface="Arial"/>
              </a:rPr>
              <a:t>желтоқсандағы</a:t>
            </a:r>
            <a:r>
              <a:rPr lang="ru-RU" dirty="0">
                <a:solidFill>
                  <a:srgbClr val="666666"/>
                </a:solidFill>
                <a:latin typeface="Arial"/>
              </a:rPr>
              <a:t> № 518-І</a:t>
            </a:r>
            <a:r>
              <a:rPr lang="en-US" dirty="0">
                <a:solidFill>
                  <a:srgbClr val="666666"/>
                </a:solidFill>
                <a:latin typeface="Arial"/>
              </a:rPr>
              <a:t>V </a:t>
            </a:r>
            <a:r>
              <a:rPr lang="ru-RU" dirty="0" err="1">
                <a:solidFill>
                  <a:srgbClr val="666666"/>
                </a:solidFill>
                <a:latin typeface="Arial"/>
              </a:rPr>
              <a:t>Кодексі</a:t>
            </a:r>
            <a:endParaRPr lang="ru-RU" dirty="0">
              <a:solidFill>
                <a:srgbClr val="666666"/>
              </a:solidFill>
              <a:latin typeface="Arial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30135"/>
            <a:ext cx="2857500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8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Не білеміз?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600200"/>
            <a:ext cx="3672408" cy="4525963"/>
          </a:xfrm>
        </p:spPr>
        <p:txBody>
          <a:bodyPr/>
          <a:lstStyle/>
          <a:p>
            <a:r>
              <a:rPr lang="kk-KZ" dirty="0" smtClean="0"/>
              <a:t>Неке</a:t>
            </a:r>
          </a:p>
          <a:p>
            <a:r>
              <a:rPr lang="kk-KZ" dirty="0" smtClean="0"/>
              <a:t>Отбасы</a:t>
            </a:r>
            <a:endParaRPr lang="kk-KZ" dirty="0" smtClean="0"/>
          </a:p>
          <a:p>
            <a:r>
              <a:rPr lang="kk-KZ" dirty="0" smtClean="0"/>
              <a:t>Толық </a:t>
            </a:r>
            <a:r>
              <a:rPr lang="kk-KZ" dirty="0" smtClean="0"/>
              <a:t>отбасы</a:t>
            </a:r>
          </a:p>
          <a:p>
            <a:r>
              <a:rPr lang="kk-KZ" dirty="0"/>
              <a:t>Т</a:t>
            </a:r>
            <a:r>
              <a:rPr lang="kk-KZ" dirty="0" smtClean="0"/>
              <a:t>олық емес отбасы </a:t>
            </a:r>
          </a:p>
          <a:p>
            <a:r>
              <a:rPr lang="kk-KZ" dirty="0" smtClean="0"/>
              <a:t>Азаматтық неке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5066928" cy="337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210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Сөздіктер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</a:pPr>
            <a:r>
              <a:rPr lang="kk-KZ" b="1" dirty="0" smtClean="0">
                <a:latin typeface="Times New Roman"/>
                <a:ea typeface="Calibri"/>
                <a:cs typeface="Times New Roman"/>
              </a:rPr>
              <a:t>Отбасы</a:t>
            </a:r>
            <a:r>
              <a:rPr lang="ru-RU" dirty="0" smtClean="0"/>
              <a:t> </a:t>
            </a:r>
            <a:r>
              <a:rPr lang="kk-KZ" dirty="0" smtClean="0">
                <a:latin typeface="Times New Roman"/>
                <a:ea typeface="Calibri"/>
                <a:cs typeface="Times New Roman"/>
              </a:rPr>
              <a:t>бірлесіп </a:t>
            </a:r>
            <a:r>
              <a:rPr lang="kk-KZ" dirty="0">
                <a:latin typeface="Times New Roman"/>
                <a:ea typeface="Calibri"/>
                <a:cs typeface="Times New Roman"/>
              </a:rPr>
              <a:t>күн көретін туыстық қатынаста тұратын адамдар тобы</a:t>
            </a:r>
            <a:r>
              <a:rPr lang="kk-KZ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  <a:p>
            <a:r>
              <a:rPr lang="kk-KZ" b="1" dirty="0" smtClean="0">
                <a:latin typeface="Times New Roman"/>
                <a:ea typeface="Calibri"/>
              </a:rPr>
              <a:t>Неке</a:t>
            </a:r>
            <a:r>
              <a:rPr lang="kk-KZ" dirty="0" smtClean="0">
                <a:latin typeface="Times New Roman"/>
                <a:ea typeface="Calibri"/>
              </a:rPr>
              <a:t> деп еркек </a:t>
            </a:r>
            <a:r>
              <a:rPr lang="kk-KZ" dirty="0">
                <a:latin typeface="Times New Roman"/>
                <a:ea typeface="Calibri"/>
              </a:rPr>
              <a:t>пен әйелдің арасындағы тең құқықтық одақты </a:t>
            </a:r>
            <a:r>
              <a:rPr lang="kk-KZ" dirty="0" smtClean="0">
                <a:latin typeface="Times New Roman"/>
                <a:ea typeface="Calibri"/>
              </a:rPr>
              <a:t>атаймыз</a:t>
            </a:r>
            <a:r>
              <a:rPr lang="kk-KZ" sz="2800" dirty="0">
                <a:ea typeface="Calibri"/>
                <a:cs typeface="Times New Roman"/>
              </a:rPr>
              <a:t>. </a:t>
            </a:r>
            <a:endParaRPr lang="kk-KZ" sz="2800" dirty="0" smtClean="0">
              <a:ea typeface="Calibri"/>
              <a:cs typeface="Times New Roman"/>
            </a:endParaRPr>
          </a:p>
          <a:p>
            <a:r>
              <a:rPr lang="kk-KZ" dirty="0" smtClean="0">
                <a:ea typeface="Calibri"/>
                <a:cs typeface="Times New Roman"/>
              </a:rPr>
              <a:t>Отбасылық </a:t>
            </a:r>
            <a:r>
              <a:rPr lang="kk-KZ" dirty="0">
                <a:ea typeface="Calibri"/>
                <a:cs typeface="Times New Roman"/>
              </a:rPr>
              <a:t>қатынастарды реттейтін құқықтық нормалардың жиынтығы </a:t>
            </a:r>
            <a:r>
              <a:rPr lang="kk-KZ" b="1" dirty="0">
                <a:ea typeface="Calibri"/>
                <a:cs typeface="Times New Roman"/>
              </a:rPr>
              <a:t>отбасылық құқық </a:t>
            </a:r>
            <a:r>
              <a:rPr lang="kk-KZ" dirty="0">
                <a:ea typeface="Calibri"/>
                <a:cs typeface="Times New Roman"/>
              </a:rPr>
              <a:t>деп аталады.</a:t>
            </a:r>
            <a:endParaRPr lang="kk-KZ" dirty="0" smtClean="0"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6021288"/>
            <a:ext cx="6552728" cy="72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300"/>
              </a:spcBef>
              <a:spcAft>
                <a:spcPts val="300"/>
              </a:spcAft>
            </a:pPr>
            <a:r>
              <a:rPr lang="kk-KZ" dirty="0">
                <a:latin typeface="Times New Roman"/>
                <a:ea typeface="Times New Roman"/>
                <a:cs typeface="Times New Roman"/>
              </a:rPr>
              <a:t>Отбасы құндылықтарын сақта</a:t>
            </a:r>
            <a:endParaRPr lang="ru-RU" sz="1600" dirty="0">
              <a:ea typeface="Calibri"/>
              <a:cs typeface="Times New Roman"/>
            </a:endParaRPr>
          </a:p>
          <a:p>
            <a:r>
              <a:rPr lang="kk-KZ" u="sng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http://www.youtube.com/watch?v=LSo90qFfRfQ</a:t>
            </a:r>
            <a:r>
              <a:rPr lang="kk-KZ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854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Ойланайық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024586"/>
              </p:ext>
            </p:extLst>
          </p:nvPr>
        </p:nvGraphicFramePr>
        <p:xfrm>
          <a:off x="683568" y="1268760"/>
          <a:ext cx="7632849" cy="2232248"/>
        </p:xfrm>
        <a:graphic>
          <a:graphicData uri="http://schemas.openxmlformats.org/drawingml/2006/table">
            <a:tbl>
              <a:tblPr firstRow="1" firstCol="1" bandRow="1"/>
              <a:tblGrid>
                <a:gridCol w="1907832"/>
                <a:gridCol w="1907832"/>
                <a:gridCol w="1907832"/>
                <a:gridCol w="1909353"/>
              </a:tblGrid>
              <a:tr h="2232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Отбасы адамға не береді?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Отбасы мүшелерін не біріктіреді</a:t>
                      </a:r>
                      <a:r>
                        <a:rPr lang="kk-KZ" sz="2000" dirty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Отбасы мемлекет пен қоғамға не береді?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 smtClean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b="1" dirty="0">
                          <a:effectLst/>
                          <a:latin typeface="Times New Roman"/>
                          <a:ea typeface="MS Minngs"/>
                          <a:cs typeface="Times New Roman"/>
                        </a:rPr>
                        <a:t>Отбасы мүшелерін атаңыз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573016"/>
            <a:ext cx="4608512" cy="312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33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kk-KZ" sz="2800" b="1" dirty="0" smtClean="0">
                <a:latin typeface="Times New Roman"/>
                <a:ea typeface="Times New Roman"/>
              </a:rPr>
              <a:t>ҚБ/ФО</a:t>
            </a:r>
            <a:r>
              <a:rPr lang="kk-KZ" sz="2800" dirty="0" smtClean="0">
                <a:latin typeface="Times New Roman"/>
                <a:ea typeface="Times New Roman"/>
              </a:rPr>
              <a:t> Құқықтық </a:t>
            </a:r>
            <a:r>
              <a:rPr lang="kk-KZ" sz="2800" dirty="0">
                <a:latin typeface="Times New Roman"/>
                <a:ea typeface="Times New Roman"/>
              </a:rPr>
              <a:t>білімдеріңізді пайдалана отырып, </a:t>
            </a:r>
            <a:r>
              <a:rPr lang="en-US" sz="2800" dirty="0" err="1">
                <a:latin typeface="Times New Roman"/>
                <a:ea typeface="Times New Roman"/>
              </a:rPr>
              <a:t>өз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пікіріңізді</a:t>
            </a:r>
            <a:r>
              <a:rPr lang="en-US" sz="2800" dirty="0">
                <a:latin typeface="Times New Roman"/>
                <a:ea typeface="Times New Roman"/>
              </a:rPr>
              <a:t> (</a:t>
            </a:r>
            <a:r>
              <a:rPr lang="en-US" sz="2800" dirty="0" err="1">
                <a:latin typeface="Times New Roman"/>
                <a:ea typeface="Times New Roman"/>
              </a:rPr>
              <a:t>өз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көзқарасыңызды</a:t>
            </a:r>
            <a:r>
              <a:rPr lang="en-US" sz="2800" dirty="0">
                <a:latin typeface="Times New Roman"/>
                <a:ea typeface="Times New Roman"/>
              </a:rPr>
              <a:t>) </a:t>
            </a:r>
            <a:r>
              <a:rPr lang="kk-KZ" sz="2800" dirty="0" smtClean="0">
                <a:latin typeface="Times New Roman"/>
                <a:ea typeface="Times New Roman"/>
              </a:rPr>
              <a:t>дәлелдеңіз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4641379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 smtClean="0">
                <a:latin typeface="Times New Roman"/>
                <a:ea typeface="MS Minngs"/>
                <a:cs typeface="Times New Roman"/>
              </a:rPr>
              <a:t>І. Отбасы </a:t>
            </a:r>
            <a:r>
              <a:rPr lang="kk-KZ" sz="2800" dirty="0">
                <a:latin typeface="Times New Roman"/>
                <a:ea typeface="MS Minngs"/>
                <a:cs typeface="Times New Roman"/>
              </a:rPr>
              <a:t>ұғымы, отбасының құқықтық негізі, құру қағидалары.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 smtClean="0">
                <a:latin typeface="Times New Roman"/>
                <a:ea typeface="MS Minngs"/>
                <a:cs typeface="Times New Roman"/>
              </a:rPr>
              <a:t>ІІ. Отбасының </a:t>
            </a:r>
            <a:r>
              <a:rPr lang="kk-KZ" sz="2800" dirty="0">
                <a:latin typeface="Times New Roman"/>
                <a:ea typeface="MS Minngs"/>
                <a:cs typeface="Times New Roman"/>
              </a:rPr>
              <a:t>атқаратын функциясы.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kk-KZ" sz="2800" dirty="0" smtClean="0">
                <a:latin typeface="Times New Roman"/>
                <a:ea typeface="MS Minngs"/>
                <a:cs typeface="Times New Roman"/>
              </a:rPr>
              <a:t>ІІІ. Отбасы </a:t>
            </a:r>
            <a:r>
              <a:rPr lang="kk-KZ" sz="2800" dirty="0">
                <a:latin typeface="Times New Roman"/>
                <a:ea typeface="MS Minngs"/>
                <a:cs typeface="Times New Roman"/>
              </a:rPr>
              <a:t>құндылығы.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kk-KZ" dirty="0" smtClean="0">
                <a:latin typeface="Times New Roman"/>
                <a:ea typeface="Times New Roman"/>
              </a:rPr>
              <a:t>«Үлгілі отбасы» </a:t>
            </a:r>
            <a:r>
              <a:rPr lang="kk-KZ" dirty="0">
                <a:latin typeface="Times New Roman"/>
                <a:ea typeface="Times New Roman"/>
              </a:rPr>
              <a:t>атты шағын ой толғау жазыңыз.</a:t>
            </a:r>
            <a:r>
              <a:rPr lang="kk-KZ" b="1" dirty="0">
                <a:latin typeface="Times New Roman"/>
                <a:ea typeface="Times New Roman"/>
              </a:rPr>
              <a:t> </a:t>
            </a:r>
            <a:endParaRPr lang="kk-KZ" b="1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en-US" dirty="0" smtClean="0">
                <a:latin typeface="Times New Roman"/>
                <a:ea typeface="Times New Roman"/>
              </a:rPr>
              <a:t>(</a:t>
            </a:r>
            <a:r>
              <a:rPr lang="kk-KZ" dirty="0" smtClean="0">
                <a:latin typeface="Times New Roman"/>
                <a:ea typeface="Times New Roman"/>
              </a:rPr>
              <a:t>аргумент </a:t>
            </a:r>
            <a:r>
              <a:rPr lang="kk-KZ" dirty="0">
                <a:latin typeface="Times New Roman"/>
                <a:ea typeface="Times New Roman"/>
              </a:rPr>
              <a:t>және дәлел келтірген үшін 2 ұпайдан беріледі. </a:t>
            </a:r>
            <a:r>
              <a:rPr lang="en-US" dirty="0" err="1">
                <a:latin typeface="Times New Roman"/>
                <a:ea typeface="Times New Roman"/>
              </a:rPr>
              <a:t>Барлығы</a:t>
            </a:r>
            <a:r>
              <a:rPr lang="en-US" dirty="0">
                <a:latin typeface="Times New Roman"/>
                <a:ea typeface="Times New Roman"/>
              </a:rPr>
              <a:t> 6 </a:t>
            </a:r>
            <a:r>
              <a:rPr lang="en-US" dirty="0" err="1">
                <a:latin typeface="Times New Roman"/>
                <a:ea typeface="Times New Roman"/>
              </a:rPr>
              <a:t>ұпай</a:t>
            </a:r>
            <a:r>
              <a:rPr lang="en-US" dirty="0">
                <a:latin typeface="Times New Roman"/>
                <a:ea typeface="Times New Roman"/>
              </a:rPr>
              <a:t>)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445224"/>
            <a:ext cx="316835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58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Times New Roman"/>
                <a:ea typeface="Calibri"/>
              </a:rPr>
              <a:t>Үй жұмысы: Зерттеу/талдау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165486"/>
              </p:ext>
            </p:extLst>
          </p:nvPr>
        </p:nvGraphicFramePr>
        <p:xfrm>
          <a:off x="611560" y="1484784"/>
          <a:ext cx="7704855" cy="2924878"/>
        </p:xfrm>
        <a:graphic>
          <a:graphicData uri="http://schemas.openxmlformats.org/drawingml/2006/table">
            <a:tbl>
              <a:tblPr firstRow="1" firstCol="1" bandRow="1"/>
              <a:tblGrid>
                <a:gridCol w="1264441"/>
                <a:gridCol w="1725324"/>
                <a:gridCol w="1467655"/>
                <a:gridCol w="1725324"/>
                <a:gridCol w="1522111"/>
              </a:tblGrid>
              <a:tr h="23620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Отбасы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Әкесі де, анасы да бар ма?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Қанша бала бар?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Олармен бірге тағы кімдер тұрады?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Отбасы түрі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8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5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>
                <a:latin typeface="Arial" pitchFamily="34" charset="0"/>
                <a:cs typeface="Arial" pitchFamily="34" charset="0"/>
              </a:rPr>
              <a:t>Рефлексия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kk-KZ" sz="6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kk-KZ" sz="6000" dirty="0">
                <a:latin typeface="Arial" pitchFamily="34" charset="0"/>
                <a:cs typeface="Arial" pitchFamily="34" charset="0"/>
              </a:rPr>
              <a:t>білдім?</a:t>
            </a:r>
            <a:endParaRPr lang="ru-RU" sz="6000" dirty="0">
              <a:latin typeface="Arial" pitchFamily="34" charset="0"/>
              <a:cs typeface="Arial" pitchFamily="34" charset="0"/>
            </a:endParaRPr>
          </a:p>
          <a:p>
            <a:r>
              <a:rPr lang="kk-KZ" sz="6000" dirty="0">
                <a:latin typeface="Arial" pitchFamily="34" charset="0"/>
                <a:cs typeface="Arial" pitchFamily="34" charset="0"/>
              </a:rPr>
              <a:t>Не үйрендім?</a:t>
            </a:r>
            <a:endParaRPr lang="ru-RU" sz="6000" dirty="0">
              <a:latin typeface="Arial" pitchFamily="34" charset="0"/>
              <a:cs typeface="Arial" pitchFamily="34" charset="0"/>
            </a:endParaRPr>
          </a:p>
          <a:p>
            <a:r>
              <a:rPr lang="kk-KZ" sz="6000" dirty="0">
                <a:latin typeface="Arial" pitchFamily="34" charset="0"/>
                <a:cs typeface="Arial" pitchFamily="34" charset="0"/>
              </a:rPr>
              <a:t>Нені білгім келеді?</a:t>
            </a:r>
            <a:endParaRPr lang="ru-RU" sz="6000" dirty="0">
              <a:latin typeface="Arial" pitchFamily="34" charset="0"/>
              <a:cs typeface="Arial" pitchFamily="34" charset="0"/>
            </a:endParaRPr>
          </a:p>
          <a:p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0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Құқық саласы</a:t>
            </a:r>
            <a:br>
              <a:rPr lang="kk-KZ" dirty="0" smtClean="0"/>
            </a:br>
            <a:r>
              <a:rPr lang="vi-VN" sz="3600" b="1" dirty="0">
                <a:solidFill>
                  <a:srgbClr val="252525"/>
                </a:solidFill>
                <a:latin typeface="Arial"/>
              </a:rPr>
              <a:t>О́трасль пра́ва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k-KZ" dirty="0" smtClean="0"/>
              <a:t>Әкімшілік құқық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6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26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саласында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қатынастарды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реттейтін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solidFill>
                  <a:srgbClr val="A55858"/>
                </a:solidFill>
                <a:latin typeface="Times New Roman" pitchFamily="18" charset="0"/>
                <a:cs typeface="Times New Roman" pitchFamily="18" charset="0"/>
                <a:hlinkClick r:id="rId2" tooltip="Заң нормалары (мұндай бет жоқ)"/>
              </a:rPr>
              <a:t>заң</a:t>
            </a:r>
            <a:r>
              <a:rPr lang="ru-RU" sz="2600" dirty="0">
                <a:solidFill>
                  <a:srgbClr val="A55858"/>
                </a:solidFill>
                <a:latin typeface="Times New Roman" pitchFamily="18" charset="0"/>
                <a:cs typeface="Times New Roman" pitchFamily="18" charset="0"/>
                <a:hlinkClick r:id="rId2" tooltip="Заң нормалары (мұндай бет жоқ)"/>
              </a:rPr>
              <a:t> </a:t>
            </a:r>
            <a:r>
              <a:rPr lang="ru-RU" sz="2600" dirty="0" err="1">
                <a:solidFill>
                  <a:srgbClr val="A55858"/>
                </a:solidFill>
                <a:latin typeface="Times New Roman" pitchFamily="18" charset="0"/>
                <a:cs typeface="Times New Roman" pitchFamily="18" charset="0"/>
                <a:hlinkClick r:id="rId2" tooltip="Заң нормалары (мұндай бет жоқ)"/>
              </a:rPr>
              <a:t>нормаларының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жүйесі</a:t>
            </a:r>
            <a:r>
              <a:rPr lang="ru-RU" b="1" dirty="0">
                <a:solidFill>
                  <a:srgbClr val="252525"/>
                </a:solidFill>
                <a:latin typeface="Arial"/>
              </a:rPr>
              <a:t> </a:t>
            </a:r>
            <a:endParaRPr lang="ru-RU" b="1" dirty="0" smtClean="0">
              <a:solidFill>
                <a:srgbClr val="252525"/>
              </a:solidFill>
              <a:latin typeface="Arial"/>
            </a:endParaRPr>
          </a:p>
          <a:p>
            <a:pPr marL="0" indent="0">
              <a:buNone/>
            </a:pPr>
            <a:endParaRPr lang="ru-RU" b="1" dirty="0" smtClean="0">
              <a:solidFill>
                <a:srgbClr val="252525"/>
              </a:solidFill>
              <a:latin typeface="Arial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252525"/>
                </a:solidFill>
                <a:latin typeface="Arial"/>
              </a:rPr>
              <a:t>- 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это регулирующая 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общественные отношения в сфере управленческой деятельности государственных органов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kk-KZ" dirty="0" smtClean="0"/>
              <a:t>Қылмыстық құқық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19463" cy="3951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600" dirty="0" err="1" smtClean="0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3" tooltip="Қылмыс"/>
              </a:rPr>
              <a:t>қылмыстылықты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қауіпті</a:t>
            </a:r>
            <a:r>
              <a:rPr lang="ru-RU" sz="26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қолданылатын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4" tooltip="Жаза"/>
              </a:rPr>
              <a:t>жазаны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айқындайтын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ru-RU" sz="2600" u="sng" dirty="0" err="1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5" tooltip="Құқық"/>
              </a:rPr>
              <a:t>құқық</a:t>
            </a:r>
            <a:r>
              <a:rPr lang="ru-RU" sz="2600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dirty="0">
                <a:solidFill>
                  <a:srgbClr val="252525"/>
                </a:solidFill>
                <a:latin typeface="Arial"/>
              </a:rPr>
              <a:t> </a:t>
            </a:r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pPr marL="0" indent="0">
              <a:buNone/>
            </a:pPr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pPr>
              <a:buFontTx/>
              <a:buChar char="-"/>
            </a:pPr>
            <a:r>
              <a:rPr lang="ru-RU" dirty="0">
                <a:solidFill>
                  <a:srgbClr val="252525"/>
                </a:solidFill>
                <a:latin typeface="Arial"/>
              </a:rPr>
              <a:t> </a:t>
            </a:r>
            <a:r>
              <a:rPr lang="ru-RU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регулирующая</a:t>
            </a:r>
            <a:r>
              <a:rPr lang="ru-RU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6" tooltip="Общественные отношения"/>
              </a:rPr>
              <a:t>общественные отношения</a:t>
            </a:r>
            <a:r>
              <a:rPr lang="ru-RU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, связанные с совершением </a:t>
            </a:r>
            <a:r>
              <a:rPr lang="ru-RU" dirty="0">
                <a:solidFill>
                  <a:srgbClr val="0B0080"/>
                </a:solidFill>
                <a:latin typeface="Times New Roman" pitchFamily="18" charset="0"/>
                <a:cs typeface="Times New Roman" pitchFamily="18" charset="0"/>
                <a:hlinkClick r:id="rId7" tooltip="Преступное деяние"/>
              </a:rPr>
              <a:t>преступных деяний</a:t>
            </a:r>
            <a:r>
              <a:rPr lang="ru-RU" dirty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189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</TotalTime>
  <Words>218</Words>
  <Application>Microsoft Office PowerPoint</Application>
  <PresentationFormat>Экран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Сабақ тақырыбы:  Заңнамада отбасы қалай қорғалған? </vt:lpstr>
      <vt:lpstr>Не білеміз?</vt:lpstr>
      <vt:lpstr>Сөздіктер</vt:lpstr>
      <vt:lpstr>Ойланайық</vt:lpstr>
      <vt:lpstr>ҚБ/ФО Құқықтық білімдеріңізді пайдалана отырып, өз пікіріңізді (өз көзқарасыңызды) дәлелдеңіз</vt:lpstr>
      <vt:lpstr>Үй жұмысы: Зерттеу/талдау</vt:lpstr>
      <vt:lpstr>Рефлексия </vt:lpstr>
      <vt:lpstr>Құқық саласы О́трасль пра́ва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Кайырбекова Жанар Базылбеккызы</dc:creator>
  <cp:lastModifiedBy>Кайырбекова Жанар Базылбеккызы</cp:lastModifiedBy>
  <cp:revision>14</cp:revision>
  <dcterms:created xsi:type="dcterms:W3CDTF">2015-10-07T07:35:49Z</dcterms:created>
  <dcterms:modified xsi:type="dcterms:W3CDTF">2016-10-10T05:54:51Z</dcterms:modified>
</cp:coreProperties>
</file>