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Override5.xml" ContentType="application/vnd.openxmlformats-officedocument.themeOverr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44" r:id="rId5"/>
    <p:sldMasterId id="2147483756" r:id="rId6"/>
    <p:sldMasterId id="2147483768" r:id="rId7"/>
    <p:sldMasterId id="2147483780" r:id="rId8"/>
    <p:sldMasterId id="2147483792" r:id="rId9"/>
  </p:sldMasterIdLst>
  <p:sldIdLst>
    <p:sldId id="256" r:id="rId10"/>
    <p:sldId id="276" r:id="rId11"/>
    <p:sldId id="258" r:id="rId12"/>
    <p:sldId id="260" r:id="rId13"/>
    <p:sldId id="261" r:id="rId14"/>
    <p:sldId id="262" r:id="rId15"/>
    <p:sldId id="263" r:id="rId16"/>
    <p:sldId id="267" r:id="rId17"/>
    <p:sldId id="268" r:id="rId18"/>
    <p:sldId id="269" r:id="rId19"/>
    <p:sldId id="270" r:id="rId20"/>
    <p:sldId id="271" r:id="rId21"/>
    <p:sldId id="27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942" autoAdjust="0"/>
  </p:normalViewPr>
  <p:slideViewPr>
    <p:cSldViewPr>
      <p:cViewPr varScale="1">
        <p:scale>
          <a:sx n="84" d="100"/>
          <a:sy n="84" d="100"/>
        </p:scale>
        <p:origin x="-51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2362200"/>
            <a:ext cx="5943600" cy="2057400"/>
          </a:xfrm>
        </p:spPr>
        <p:txBody>
          <a:bodyPr/>
          <a:lstStyle>
            <a:lvl1pPr>
              <a:defRPr/>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1676400" y="4648200"/>
            <a:ext cx="6096000" cy="533400"/>
          </a:xfrm>
        </p:spPr>
        <p:txBody>
          <a:bodyPr/>
          <a:lstStyle>
            <a:lvl1pPr marL="0" indent="0">
              <a:buFontTx/>
              <a:buNone/>
              <a:defRPr sz="2400">
                <a:solidFill>
                  <a:schemeClr val="bg1"/>
                </a:solidFill>
              </a:defRPr>
            </a:lvl1pPr>
          </a:lstStyle>
          <a:p>
            <a:r>
              <a:rPr lang="ru-RU" smtClean="0"/>
              <a:t>Образец подзаголовка</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0DCB151E-F526-4D84-8996-812D96F402D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2C81D03-BE52-4DB2-8063-058ACA44DDB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A99F367-B841-476A-97F5-120535411A1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219200"/>
            <a:ext cx="37338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53000" y="1219200"/>
            <a:ext cx="37338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44DF773-91D6-487E-BB5A-0894F65D28B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31D2BBFF-F40F-4479-AFFF-5626357A274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586D5CCE-3B77-4C76-8547-D13CB2494E7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A4F5E984-BC18-4F13-87D7-A967AD4C49BA}"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7384DD0-A49C-4BE4-8A3D-AC8A525DAAF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6E7E660-6C31-4118-B064-32C10EFF29A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F1A3364-947B-496D-9CCE-12CFBC6DA0AE}"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05650" y="152400"/>
            <a:ext cx="2038350" cy="5973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90600" y="152400"/>
            <a:ext cx="5962650" cy="5973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9DC5192-A581-46EE-8D7E-38838464498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3C858C3B-8D4E-4425-9794-00BC90E01D46}" type="datetimeFigureOut">
              <a:rPr lang="ru-RU" smtClean="0"/>
              <a:pPr/>
              <a:t>15.03.2012</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B06CF9D-6008-443F-BD5D-9884BFB92001}"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3C858C3B-8D4E-4425-9794-00BC90E01D46}" type="datetimeFigureOut">
              <a:rPr lang="ru-RU" smtClean="0"/>
              <a:pPr/>
              <a:t>15.03.2012</a:t>
            </a:fld>
            <a:endParaRPr lang="ru-RU"/>
          </a:p>
        </p:txBody>
      </p:sp>
      <p:sp>
        <p:nvSpPr>
          <p:cNvPr id="27" name="Номер слайда 26"/>
          <p:cNvSpPr>
            <a:spLocks noGrp="1"/>
          </p:cNvSpPr>
          <p:nvPr>
            <p:ph type="sldNum" sz="quarter" idx="11"/>
          </p:nvPr>
        </p:nvSpPr>
        <p:spPr/>
        <p:txBody>
          <a:bodyPr rtlCol="0"/>
          <a:lstStyle/>
          <a:p>
            <a:fld id="{5B06CF9D-6008-443F-BD5D-9884BFB92001}"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3C858C3B-8D4E-4425-9794-00BC90E01D46}" type="datetimeFigureOut">
              <a:rPr lang="ru-RU" smtClean="0"/>
              <a:pPr/>
              <a:t>15.03.2012</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5B06CF9D-6008-443F-BD5D-9884BFB92001}"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B06CF9D-6008-443F-BD5D-9884BFB9200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5B06CF9D-6008-443F-BD5D-9884BFB92001}"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C858C3B-8D4E-4425-9794-00BC90E01D46}" type="datetimeFigureOut">
              <a:rPr lang="ru-RU" smtClean="0"/>
              <a:pPr/>
              <a:t>15.03.2012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B06CF9D-6008-443F-BD5D-9884BFB9200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5B06CF9D-6008-443F-BD5D-9884BFB9200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3C858C3B-8D4E-4425-9794-00BC90E01D46}" type="datetimeFigureOut">
              <a:rPr lang="ru-RU" smtClean="0"/>
              <a:pPr/>
              <a:t>15.03.2012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B06CF9D-6008-443F-BD5D-9884BFB92001}"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B06CF9D-6008-443F-BD5D-9884BFB92001}"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3C858C3B-8D4E-4425-9794-00BC90E01D46}" type="datetimeFigureOut">
              <a:rPr lang="ru-RU" smtClean="0"/>
              <a:pPr/>
              <a:t>15.03.2012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5B06CF9D-6008-443F-BD5D-9884BFB92001}" type="slidenum">
              <a:rPr lang="ru-RU" smtClean="0"/>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B06CF9D-6008-443F-BD5D-9884BFB92001}"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B06CF9D-6008-443F-BD5D-9884BFB92001}"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B06CF9D-6008-443F-BD5D-9884BFB92001}"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B06CF9D-6008-443F-BD5D-9884BFB92001}"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5B06CF9D-6008-443F-BD5D-9884BFB92001}"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3C858C3B-8D4E-4425-9794-00BC90E01D46}" type="datetimeFigureOut">
              <a:rPr lang="ru-RU" smtClean="0"/>
              <a:pPr/>
              <a:t>15.03.2012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5B06CF9D-6008-443F-BD5D-9884BFB92001}" type="slidenum">
              <a:rPr lang="ru-RU" smtClean="0"/>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B06CF9D-6008-443F-BD5D-9884BFB92001}"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B06CF9D-6008-443F-BD5D-9884BFB92001}"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B06CF9D-6008-443F-BD5D-9884BFB92001}"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B06CF9D-6008-443F-BD5D-9884BFB92001}"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5B06CF9D-6008-443F-BD5D-9884BFB92001}"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B06CF9D-6008-443F-BD5D-9884BFB92001}" type="slidenum">
              <a:rPr lang="ru-RU" smtClean="0"/>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3C858C3B-8D4E-4425-9794-00BC90E01D46}" type="datetimeFigureOut">
              <a:rPr lang="ru-RU" smtClean="0"/>
              <a:pPr/>
              <a:t>15.03.2012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B06CF9D-6008-443F-BD5D-9884BFB9200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3C858C3B-8D4E-4425-9794-00BC90E01D46}" type="datetimeFigureOut">
              <a:rPr lang="ru-RU" smtClean="0"/>
              <a:pPr/>
              <a:t>15.03.2012</a:t>
            </a:fld>
            <a:endParaRPr lang="ru-RU"/>
          </a:p>
        </p:txBody>
      </p:sp>
      <p:sp>
        <p:nvSpPr>
          <p:cNvPr id="9" name="Номер слайда 8"/>
          <p:cNvSpPr>
            <a:spLocks noGrp="1"/>
          </p:cNvSpPr>
          <p:nvPr>
            <p:ph type="sldNum" sz="quarter" idx="15"/>
          </p:nvPr>
        </p:nvSpPr>
        <p:spPr/>
        <p:txBody>
          <a:bodyPr rtlCol="0"/>
          <a:lstStyle/>
          <a:p>
            <a:fld id="{5B06CF9D-6008-443F-BD5D-9884BFB92001}"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5B06CF9D-6008-443F-BD5D-9884BFB9200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06CF9D-6008-443F-BD5D-9884BFB92001}"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B06CF9D-6008-443F-BD5D-9884BFB92001}"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3C858C3B-8D4E-4425-9794-00BC90E01D46}" type="datetimeFigureOut">
              <a:rPr lang="ru-RU" smtClean="0"/>
              <a:pPr/>
              <a:t>15.03.2012</a:t>
            </a:fld>
            <a:endParaRPr lang="ru-RU"/>
          </a:p>
        </p:txBody>
      </p:sp>
      <p:sp>
        <p:nvSpPr>
          <p:cNvPr id="7" name="Номер слайда 6"/>
          <p:cNvSpPr>
            <a:spLocks noGrp="1"/>
          </p:cNvSpPr>
          <p:nvPr>
            <p:ph type="sldNum" sz="quarter" idx="11"/>
          </p:nvPr>
        </p:nvSpPr>
        <p:spPr/>
        <p:txBody>
          <a:bodyPr rtlCol="0"/>
          <a:lstStyle/>
          <a:p>
            <a:fld id="{5B06CF9D-6008-443F-BD5D-9884BFB92001}"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3C858C3B-8D4E-4425-9794-00BC90E01D46}" type="datetimeFigureOut">
              <a:rPr lang="ru-RU" smtClean="0"/>
              <a:pPr/>
              <a:t>15.03.2012</a:t>
            </a:fld>
            <a:endParaRPr lang="ru-RU"/>
          </a:p>
        </p:txBody>
      </p:sp>
      <p:sp>
        <p:nvSpPr>
          <p:cNvPr id="22" name="Номер слайда 21"/>
          <p:cNvSpPr>
            <a:spLocks noGrp="1"/>
          </p:cNvSpPr>
          <p:nvPr>
            <p:ph type="sldNum" sz="quarter" idx="15"/>
          </p:nvPr>
        </p:nvSpPr>
        <p:spPr/>
        <p:txBody>
          <a:bodyPr rtlCol="0"/>
          <a:lstStyle/>
          <a:p>
            <a:fld id="{5B06CF9D-6008-443F-BD5D-9884BFB92001}"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3C858C3B-8D4E-4425-9794-00BC90E01D46}" type="datetimeFigureOut">
              <a:rPr lang="ru-RU" smtClean="0"/>
              <a:pPr/>
              <a:t>15.03.2012</a:t>
            </a:fld>
            <a:endParaRPr lang="ru-RU"/>
          </a:p>
        </p:txBody>
      </p:sp>
      <p:sp>
        <p:nvSpPr>
          <p:cNvPr id="18" name="Номер слайда 17"/>
          <p:cNvSpPr>
            <a:spLocks noGrp="1"/>
          </p:cNvSpPr>
          <p:nvPr>
            <p:ph type="sldNum" sz="quarter" idx="11"/>
          </p:nvPr>
        </p:nvSpPr>
        <p:spPr/>
        <p:txBody>
          <a:bodyPr rtlCol="0"/>
          <a:lstStyle/>
          <a:p>
            <a:fld id="{5B06CF9D-6008-443F-BD5D-9884BFB92001}"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5B06CF9D-6008-443F-BD5D-9884BFB92001}"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5B06CF9D-6008-443F-BD5D-9884BFB9200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06CF9D-6008-443F-BD5D-9884BFB92001}"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B06CF9D-6008-443F-BD5D-9884BFB92001}"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06CF9D-6008-443F-BD5D-9884BFB92001}"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5B06CF9D-6008-443F-BD5D-9884BFB92001}"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06CF9D-6008-443F-BD5D-9884BFB9200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58C3B-8D4E-4425-9794-00BC90E01D46}" type="datetimeFigureOut">
              <a:rPr lang="ru-RU" smtClean="0"/>
              <a:pPr/>
              <a:t>15.03.2012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6CF9D-6008-443F-BD5D-9884BFB9200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8153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1066800" y="1219200"/>
            <a:ext cx="7620000" cy="4906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C5078F6-0A8C-486D-B5E5-DA59CD98CF6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Times New Roman" pitchFamily="18" charset="0"/>
        </a:defRPr>
      </a:lvl2pPr>
      <a:lvl3pPr algn="l" rtl="0" eaLnBrk="1" fontAlgn="base" hangingPunct="1">
        <a:spcBef>
          <a:spcPct val="0"/>
        </a:spcBef>
        <a:spcAft>
          <a:spcPct val="0"/>
        </a:spcAft>
        <a:defRPr sz="4400">
          <a:solidFill>
            <a:schemeClr val="bg1"/>
          </a:solidFill>
          <a:latin typeface="Times New Roman" pitchFamily="18" charset="0"/>
        </a:defRPr>
      </a:lvl3pPr>
      <a:lvl4pPr algn="l" rtl="0" eaLnBrk="1" fontAlgn="base" hangingPunct="1">
        <a:spcBef>
          <a:spcPct val="0"/>
        </a:spcBef>
        <a:spcAft>
          <a:spcPct val="0"/>
        </a:spcAft>
        <a:defRPr sz="4400">
          <a:solidFill>
            <a:schemeClr val="bg1"/>
          </a:solidFill>
          <a:latin typeface="Times New Roman" pitchFamily="18" charset="0"/>
        </a:defRPr>
      </a:lvl4pPr>
      <a:lvl5pPr algn="l" rtl="0" eaLnBrk="1" fontAlgn="base" hangingPunct="1">
        <a:spcBef>
          <a:spcPct val="0"/>
        </a:spcBef>
        <a:spcAft>
          <a:spcPct val="0"/>
        </a:spcAft>
        <a:defRPr sz="4400">
          <a:solidFill>
            <a:schemeClr val="bg1"/>
          </a:solidFill>
          <a:latin typeface="Times New Roman" pitchFamily="18" charset="0"/>
        </a:defRPr>
      </a:lvl5pPr>
      <a:lvl6pPr marL="457200" algn="l" rtl="0" eaLnBrk="1" fontAlgn="base" hangingPunct="1">
        <a:spcBef>
          <a:spcPct val="0"/>
        </a:spcBef>
        <a:spcAft>
          <a:spcPct val="0"/>
        </a:spcAft>
        <a:defRPr sz="4400">
          <a:solidFill>
            <a:schemeClr val="bg1"/>
          </a:solidFill>
          <a:latin typeface="Times New Roman" pitchFamily="18" charset="0"/>
        </a:defRPr>
      </a:lvl6pPr>
      <a:lvl7pPr marL="914400" algn="l" rtl="0" eaLnBrk="1" fontAlgn="base" hangingPunct="1">
        <a:spcBef>
          <a:spcPct val="0"/>
        </a:spcBef>
        <a:spcAft>
          <a:spcPct val="0"/>
        </a:spcAft>
        <a:defRPr sz="4400">
          <a:solidFill>
            <a:schemeClr val="bg1"/>
          </a:solidFill>
          <a:latin typeface="Times New Roman" pitchFamily="18" charset="0"/>
        </a:defRPr>
      </a:lvl7pPr>
      <a:lvl8pPr marL="1371600" algn="l" rtl="0" eaLnBrk="1" fontAlgn="base" hangingPunct="1">
        <a:spcBef>
          <a:spcPct val="0"/>
        </a:spcBef>
        <a:spcAft>
          <a:spcPct val="0"/>
        </a:spcAft>
        <a:defRPr sz="4400">
          <a:solidFill>
            <a:schemeClr val="bg1"/>
          </a:solidFill>
          <a:latin typeface="Times New Roman" pitchFamily="18" charset="0"/>
        </a:defRPr>
      </a:lvl8pPr>
      <a:lvl9pPr marL="1828800" algn="l"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1" fontAlgn="base" hangingPunct="1">
        <a:spcBef>
          <a:spcPct val="20000"/>
        </a:spcBef>
        <a:spcAft>
          <a:spcPct val="0"/>
        </a:spcAft>
        <a:buChar char="•"/>
        <a:defRPr sz="2800" b="1">
          <a:solidFill>
            <a:srgbClr val="32515E"/>
          </a:solidFill>
          <a:latin typeface="+mn-lt"/>
          <a:ea typeface="+mn-ea"/>
          <a:cs typeface="+mn-cs"/>
        </a:defRPr>
      </a:lvl1pPr>
      <a:lvl2pPr marL="742950" indent="-285750" algn="l" rtl="0" eaLnBrk="1" fontAlgn="base" hangingPunct="1">
        <a:spcBef>
          <a:spcPct val="20000"/>
        </a:spcBef>
        <a:spcAft>
          <a:spcPct val="0"/>
        </a:spcAft>
        <a:buChar char="–"/>
        <a:defRPr sz="2400" b="1">
          <a:solidFill>
            <a:srgbClr val="32515E"/>
          </a:solidFill>
          <a:latin typeface="+mn-lt"/>
        </a:defRPr>
      </a:lvl2pPr>
      <a:lvl3pPr marL="1143000" indent="-228600" algn="l" rtl="0" eaLnBrk="1" fontAlgn="base" hangingPunct="1">
        <a:spcBef>
          <a:spcPct val="20000"/>
        </a:spcBef>
        <a:spcAft>
          <a:spcPct val="0"/>
        </a:spcAft>
        <a:buChar char="•"/>
        <a:defRPr sz="2000" b="1">
          <a:solidFill>
            <a:srgbClr val="32515E"/>
          </a:solidFill>
          <a:latin typeface="+mn-lt"/>
        </a:defRPr>
      </a:lvl3pPr>
      <a:lvl4pPr marL="1600200" indent="-228600" algn="l" rtl="0" eaLnBrk="1" fontAlgn="base" hangingPunct="1">
        <a:spcBef>
          <a:spcPct val="20000"/>
        </a:spcBef>
        <a:spcAft>
          <a:spcPct val="0"/>
        </a:spcAft>
        <a:buChar char="–"/>
        <a:defRPr b="1">
          <a:solidFill>
            <a:srgbClr val="32515E"/>
          </a:solidFill>
          <a:latin typeface="+mn-lt"/>
        </a:defRPr>
      </a:lvl4pPr>
      <a:lvl5pPr marL="2057400" indent="-228600" algn="l" rtl="0" eaLnBrk="1" fontAlgn="base" hangingPunct="1">
        <a:spcBef>
          <a:spcPct val="20000"/>
        </a:spcBef>
        <a:spcAft>
          <a:spcPct val="0"/>
        </a:spcAft>
        <a:buChar char="»"/>
        <a:defRPr b="1">
          <a:solidFill>
            <a:srgbClr val="32515E"/>
          </a:solidFill>
          <a:latin typeface="+mn-lt"/>
        </a:defRPr>
      </a:lvl5pPr>
      <a:lvl6pPr marL="2514600" indent="-228600" algn="l" rtl="0" eaLnBrk="1" fontAlgn="base" hangingPunct="1">
        <a:spcBef>
          <a:spcPct val="20000"/>
        </a:spcBef>
        <a:spcAft>
          <a:spcPct val="0"/>
        </a:spcAft>
        <a:buChar char="»"/>
        <a:defRPr b="1">
          <a:solidFill>
            <a:srgbClr val="32515E"/>
          </a:solidFill>
          <a:latin typeface="+mn-lt"/>
        </a:defRPr>
      </a:lvl6pPr>
      <a:lvl7pPr marL="2971800" indent="-228600" algn="l" rtl="0" eaLnBrk="1" fontAlgn="base" hangingPunct="1">
        <a:spcBef>
          <a:spcPct val="20000"/>
        </a:spcBef>
        <a:spcAft>
          <a:spcPct val="0"/>
        </a:spcAft>
        <a:buChar char="»"/>
        <a:defRPr b="1">
          <a:solidFill>
            <a:srgbClr val="32515E"/>
          </a:solidFill>
          <a:latin typeface="+mn-lt"/>
        </a:defRPr>
      </a:lvl7pPr>
      <a:lvl8pPr marL="3429000" indent="-228600" algn="l" rtl="0" eaLnBrk="1" fontAlgn="base" hangingPunct="1">
        <a:spcBef>
          <a:spcPct val="20000"/>
        </a:spcBef>
        <a:spcAft>
          <a:spcPct val="0"/>
        </a:spcAft>
        <a:buChar char="»"/>
        <a:defRPr b="1">
          <a:solidFill>
            <a:srgbClr val="32515E"/>
          </a:solidFill>
          <a:latin typeface="+mn-lt"/>
        </a:defRPr>
      </a:lvl8pPr>
      <a:lvl9pPr marL="3886200" indent="-228600" algn="l" rtl="0" eaLnBrk="1" fontAlgn="base" hangingPunct="1">
        <a:spcBef>
          <a:spcPct val="20000"/>
        </a:spcBef>
        <a:spcAft>
          <a:spcPct val="0"/>
        </a:spcAft>
        <a:buChar char="»"/>
        <a:defRPr b="1">
          <a:solidFill>
            <a:srgbClr val="32515E"/>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C858C3B-8D4E-4425-9794-00BC90E01D46}" type="datetimeFigureOut">
              <a:rPr lang="ru-RU" smtClean="0"/>
              <a:pPr/>
              <a:t>15.03.2012</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B06CF9D-6008-443F-BD5D-9884BFB9200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C858C3B-8D4E-4425-9794-00BC90E01D46}" type="datetimeFigureOut">
              <a:rPr lang="ru-RU" smtClean="0"/>
              <a:pPr/>
              <a:t>15.03.2012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B06CF9D-6008-443F-BD5D-9884BFB92001}"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C858C3B-8D4E-4425-9794-00BC90E01D46}" type="datetimeFigureOut">
              <a:rPr lang="ru-RU" smtClean="0"/>
              <a:pPr/>
              <a:t>15.03.2012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B06CF9D-6008-443F-BD5D-9884BFB9200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C858C3B-8D4E-4425-9794-00BC90E01D46}" type="datetimeFigureOut">
              <a:rPr lang="ru-RU" smtClean="0"/>
              <a:pPr/>
              <a:t>15.03.2012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B06CF9D-6008-443F-BD5D-9884BFB9200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C858C3B-8D4E-4425-9794-00BC90E01D46}" type="datetimeFigureOut">
              <a:rPr lang="ru-RU" smtClean="0"/>
              <a:pPr/>
              <a:t>15.03.2012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B06CF9D-6008-443F-BD5D-9884BFB9200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C858C3B-8D4E-4425-9794-00BC90E01D46}" type="datetimeFigureOut">
              <a:rPr lang="ru-RU" smtClean="0"/>
              <a:pPr/>
              <a:t>15.03.2012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B06CF9D-6008-443F-BD5D-9884BFB9200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C858C3B-8D4E-4425-9794-00BC90E01D46}" type="datetimeFigureOut">
              <a:rPr lang="ru-RU" smtClean="0"/>
              <a:pPr/>
              <a:t>15.03.2012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B06CF9D-6008-443F-BD5D-9884BFB9200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3.xml"/><Relationship Id="rId1" Type="http://schemas.openxmlformats.org/officeDocument/2006/relationships/themeOverride" Target="../theme/themeOverride5.xml"/><Relationship Id="rId6" Type="http://schemas.openxmlformats.org/officeDocument/2006/relationships/image" Target="../media/image36.png"/><Relationship Id="rId5" Type="http://schemas.openxmlformats.org/officeDocument/2006/relationships/image" Target="../media/image35.gif"/><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84.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40.xml"/><Relationship Id="rId1" Type="http://schemas.openxmlformats.org/officeDocument/2006/relationships/themeOverride" Target="../theme/themeOverride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19.png"/><Relationship Id="rId12"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95.xml"/><Relationship Id="rId6" Type="http://schemas.openxmlformats.org/officeDocument/2006/relationships/image" Target="../media/image17.png"/><Relationship Id="rId11" Type="http://schemas.openxmlformats.org/officeDocument/2006/relationships/image" Target="../media/image35.gif"/><Relationship Id="rId5" Type="http://schemas.openxmlformats.org/officeDocument/2006/relationships/image" Target="../media/image16.png"/><Relationship Id="rId10" Type="http://schemas.openxmlformats.org/officeDocument/2006/relationships/image" Target="../media/image33.png"/><Relationship Id="rId4" Type="http://schemas.openxmlformats.org/officeDocument/2006/relationships/image" Target="../media/image12.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0.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2.xml"/><Relationship Id="rId1" Type="http://schemas.openxmlformats.org/officeDocument/2006/relationships/themeOverride" Target="../theme/themeOverride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0.xml"/><Relationship Id="rId1" Type="http://schemas.openxmlformats.org/officeDocument/2006/relationships/themeOverride" Target="../theme/themeOverride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51.xml"/><Relationship Id="rId1" Type="http://schemas.openxmlformats.org/officeDocument/2006/relationships/themeOverride" Target="../theme/themeOverride4.xml"/><Relationship Id="rId5" Type="http://schemas.openxmlformats.org/officeDocument/2006/relationships/image" Target="../media/image29.pn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285728"/>
            <a:ext cx="9144000" cy="132343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kk-KZ" sz="4000" dirty="0" smtClean="0">
                <a:latin typeface="Times New Roman" pitchFamily="18" charset="0"/>
                <a:cs typeface="Times New Roman" pitchFamily="18" charset="0"/>
              </a:rPr>
              <a:t>Қылмыс жасаудың сатылары және қылмысқа қатысу</a:t>
            </a:r>
          </a:p>
        </p:txBody>
      </p:sp>
      <p:pic>
        <p:nvPicPr>
          <p:cNvPr id="1027" name="Picture 3"/>
          <p:cNvPicPr>
            <a:picLocks noChangeAspect="1" noChangeArrowheads="1"/>
          </p:cNvPicPr>
          <p:nvPr/>
        </p:nvPicPr>
        <p:blipFill>
          <a:blip r:embed="rId2" cstate="print"/>
          <a:srcRect/>
          <a:stretch>
            <a:fillRect/>
          </a:stretch>
        </p:blipFill>
        <p:spPr bwMode="auto">
          <a:xfrm>
            <a:off x="2643174" y="2071678"/>
            <a:ext cx="3929090" cy="423381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000"/>
                                        <p:tgtEl>
                                          <p:spTgt spid="1027"/>
                                        </p:tgtEl>
                                      </p:cBhvr>
                                    </p:animEffect>
                                    <p:anim calcmode="lin" valueType="num">
                                      <p:cBhvr>
                                        <p:cTn id="12" dur="1000" fill="hold"/>
                                        <p:tgtEl>
                                          <p:spTgt spid="1027"/>
                                        </p:tgtEl>
                                        <p:attrNameLst>
                                          <p:attrName>ppt_x</p:attrName>
                                        </p:attrNameLst>
                                      </p:cBhvr>
                                      <p:tavLst>
                                        <p:tav tm="0">
                                          <p:val>
                                            <p:strVal val="#ppt_x"/>
                                          </p:val>
                                        </p:tav>
                                        <p:tav tm="100000">
                                          <p:val>
                                            <p:strVal val="#ppt_x"/>
                                          </p:val>
                                        </p:tav>
                                      </p:tavLst>
                                    </p:anim>
                                    <p:anim calcmode="lin" valueType="num">
                                      <p:cBhvr>
                                        <p:cTn id="1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srcRect/>
          <a:stretch>
            <a:fillRect/>
          </a:stretch>
        </p:blipFill>
        <p:spPr bwMode="auto">
          <a:xfrm flipH="1">
            <a:off x="5786446" y="4500570"/>
            <a:ext cx="1500198" cy="1919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0" y="428604"/>
            <a:ext cx="9144000" cy="677108"/>
          </a:xfrm>
          <a:prstGeom prst="rect">
            <a:avLst/>
          </a:prstGeom>
          <a:noFill/>
        </p:spPr>
        <p:txBody>
          <a:bodyPr wrap="square" rtlCol="0">
            <a:spAutoFit/>
          </a:bodyPr>
          <a:lstStyle/>
          <a:p>
            <a:pPr algn="ctr"/>
            <a:r>
              <a:rPr lang="kk-KZ" sz="1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Екі немесе одан да көп адамның қасақана қылмыс жасауға бірлесіп қатысуы қылмысқа қатысу деп танылады.</a:t>
            </a:r>
            <a:endParaRPr lang="ru-RU" sz="1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TextBox 4"/>
          <p:cNvSpPr txBox="1"/>
          <p:nvPr/>
        </p:nvSpPr>
        <p:spPr>
          <a:xfrm>
            <a:off x="142844" y="1714488"/>
            <a:ext cx="4357686"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k-K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Құлыптаулы вагоннан бір адам зат алып кетеді. Оны көрген басқа бір адам заттың иесіз екенін сезгесін ол да бір затты қыстырып кетеді, осылай үшіншісі, төртіншісі ... Бірақ бұл жерде қылмысқа қатысу жоқ. Өйткені кез келген бірнеше адам жасай салған қылмыстық әрекет қылмысты қатысып жасады дегенді білдірмейді, олай болу үшін біріккен әрекеттің өзі объективтік (сыртқы) және субъективтік (ішкі) белгілерге жауап беруі керек.    </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4" cstate="print"/>
          <a:srcRect/>
          <a:stretch>
            <a:fillRect/>
          </a:stretch>
        </p:blipFill>
        <p:spPr bwMode="auto">
          <a:xfrm>
            <a:off x="4714876" y="3212578"/>
            <a:ext cx="1598021" cy="16451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5" name="Picture 11" descr="C:\Users\admin\Desktop\thief.gif"/>
          <p:cNvPicPr>
            <a:picLocks noChangeAspect="1" noChangeArrowheads="1"/>
          </p:cNvPicPr>
          <p:nvPr/>
        </p:nvPicPr>
        <p:blipFill>
          <a:blip r:embed="rId5"/>
          <a:srcRect/>
          <a:stretch>
            <a:fillRect/>
          </a:stretch>
        </p:blipFill>
        <p:spPr bwMode="auto">
          <a:xfrm flipH="1">
            <a:off x="7286644" y="4000504"/>
            <a:ext cx="1602590" cy="1347810"/>
          </a:xfrm>
          <a:prstGeom prst="rect">
            <a:avLst/>
          </a:prstGeom>
          <a:noFill/>
          <a:effectLst>
            <a:reflection blurRad="6350" stA="50000" endA="300" endPos="90000" dist="50800" dir="5400000" sy="-100000" algn="bl" rotWithShape="0"/>
          </a:effectLst>
        </p:spPr>
      </p:pic>
      <p:pic>
        <p:nvPicPr>
          <p:cNvPr id="1038" name="Picture 14"/>
          <p:cNvPicPr>
            <a:picLocks noChangeAspect="1" noChangeArrowheads="1"/>
          </p:cNvPicPr>
          <p:nvPr/>
        </p:nvPicPr>
        <p:blipFill>
          <a:blip r:embed="rId6"/>
          <a:srcRect/>
          <a:stretch>
            <a:fillRect/>
          </a:stretch>
        </p:blipFill>
        <p:spPr bwMode="auto">
          <a:xfrm>
            <a:off x="6215074" y="1571612"/>
            <a:ext cx="2357454" cy="2266042"/>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428596" y="214290"/>
            <a:ext cx="392909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k-K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Объективік (сыртқы) белгі</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endParaRPr>
          </a:p>
        </p:txBody>
      </p:sp>
      <p:sp>
        <p:nvSpPr>
          <p:cNvPr id="3" name="TextBox 2"/>
          <p:cNvSpPr txBox="1"/>
          <p:nvPr/>
        </p:nvSpPr>
        <p:spPr>
          <a:xfrm>
            <a:off x="142844" y="571480"/>
            <a:ext cx="8572560" cy="1754326"/>
          </a:xfrm>
          <a:prstGeom prst="rect">
            <a:avLst/>
          </a:prstGeom>
          <a:noFill/>
        </p:spPr>
        <p:txBody>
          <a:bodyPr wrap="square" rtlCol="0">
            <a:spAutoFit/>
          </a:bodyPr>
          <a:lstStyle/>
          <a:p>
            <a:pPr marL="342900" indent="-342900">
              <a:buAutoNum type="arabicParenR"/>
            </a:pPr>
            <a:r>
              <a:rPr lang="kk-K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Егерде 16 (немесе кейбір қылмыстар үшін 14) жасқа толмаған жас баланы немесе есі дұрыс емес адамды пайдаланып қылмыс жасалса, ол қатысушылық емес.</a:t>
            </a: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marL="342900" indent="-342900">
              <a:buAutoNum type="arabicParenR"/>
            </a:pPr>
            <a:r>
              <a:rPr lang="kk-K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Бірлесіп әркім өз үлесін қосады. Бәрінің әрекеті бір тізбекті құрайды, біреуі үзілсе, бәрі зая болады және бұл қылмыс құрамының материалдық немесе формалдық екендігіне байланысты.</a:t>
            </a:r>
          </a:p>
        </p:txBody>
      </p:sp>
      <p:sp>
        <p:nvSpPr>
          <p:cNvPr id="4" name="TextBox 3"/>
          <p:cNvSpPr txBox="1"/>
          <p:nvPr/>
        </p:nvSpPr>
        <p:spPr>
          <a:xfrm flipH="1">
            <a:off x="428596" y="2357430"/>
            <a:ext cx="3786214"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k-K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Субъективтік (ішкі) белгі</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endParaRPr>
          </a:p>
        </p:txBody>
      </p:sp>
      <p:sp>
        <p:nvSpPr>
          <p:cNvPr id="5" name="TextBox 4"/>
          <p:cNvSpPr txBox="1"/>
          <p:nvPr/>
        </p:nvSpPr>
        <p:spPr>
          <a:xfrm>
            <a:off x="500034" y="2714620"/>
            <a:ext cx="3714776" cy="923330"/>
          </a:xfrm>
          <a:prstGeom prst="rect">
            <a:avLst/>
          </a:prstGeom>
          <a:noFill/>
        </p:spPr>
        <p:txBody>
          <a:bodyPr wrap="square" rtlCol="0">
            <a:spAutoFit/>
          </a:bodyPr>
          <a:lstStyle/>
          <a:p>
            <a:r>
              <a:rPr lang="kk-K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Тек қасақана қылмыстарда қатысушылық болады. Абайсыз қылмысқа қатысу болмайды.</a:t>
            </a:r>
          </a:p>
        </p:txBody>
      </p:sp>
      <p:sp>
        <p:nvSpPr>
          <p:cNvPr id="6" name="TextBox 5"/>
          <p:cNvSpPr txBox="1"/>
          <p:nvPr/>
        </p:nvSpPr>
        <p:spPr>
          <a:xfrm>
            <a:off x="4357686" y="2428868"/>
            <a:ext cx="4071966" cy="3139321"/>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kk-K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Мектеп бітірушілер соңғы қоңыраудан соң аңға шығады. Түн ішінде даладан келген біреуі бір сұлбаны байқайды да жолдасын оятып, аю көргендігін айтады. Сөйтіп, екеуі аюды атып алмақшы болып далаға шығады. Бірақ аю деп атқандары өз жолдастарының бірі болып шығады. Екеуі де абайсыз жеке-жеке қылмыс жасағаны үшін жауап береді. </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3" cstate="print"/>
          <a:srcRect/>
          <a:stretch>
            <a:fillRect/>
          </a:stretch>
        </p:blipFill>
        <p:spPr bwMode="auto">
          <a:xfrm>
            <a:off x="357158" y="4000503"/>
            <a:ext cx="3929090" cy="2401657"/>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flipH="1">
            <a:off x="142844" y="4071942"/>
            <a:ext cx="1500198" cy="1562706"/>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b="5357"/>
          <a:stretch>
            <a:fillRect/>
          </a:stretch>
        </p:blipFill>
        <p:spPr bwMode="auto">
          <a:xfrm flipH="1">
            <a:off x="3857620" y="3929066"/>
            <a:ext cx="1428760" cy="1419836"/>
          </a:xfrm>
          <a:prstGeom prst="rect">
            <a:avLst/>
          </a:prstGeom>
          <a:noFill/>
          <a:ln w="9525">
            <a:noFill/>
            <a:miter lim="800000"/>
            <a:headEnd/>
            <a:tailEnd/>
          </a:ln>
          <a:effectLst/>
        </p:spPr>
      </p:pic>
      <p:pic>
        <p:nvPicPr>
          <p:cNvPr id="3081" name="Picture 9"/>
          <p:cNvPicPr>
            <a:picLocks noChangeAspect="1" noChangeArrowheads="1"/>
          </p:cNvPicPr>
          <p:nvPr/>
        </p:nvPicPr>
        <p:blipFill>
          <a:blip r:embed="rId5" cstate="print"/>
          <a:srcRect b="3571"/>
          <a:stretch>
            <a:fillRect/>
          </a:stretch>
        </p:blipFill>
        <p:spPr bwMode="auto">
          <a:xfrm>
            <a:off x="6572264" y="4143380"/>
            <a:ext cx="1428760" cy="14466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a:srcRect b="5357"/>
          <a:stretch>
            <a:fillRect/>
          </a:stretch>
        </p:blipFill>
        <p:spPr bwMode="auto">
          <a:xfrm flipH="1">
            <a:off x="1785918" y="3929066"/>
            <a:ext cx="1653402" cy="1643074"/>
          </a:xfrm>
          <a:prstGeom prst="rect">
            <a:avLst/>
          </a:prstGeom>
          <a:noFill/>
          <a:ln w="9525">
            <a:noFill/>
            <a:miter lim="800000"/>
            <a:headEnd/>
            <a:tailEnd/>
          </a:ln>
          <a:effectLst/>
        </p:spPr>
      </p:pic>
      <p:sp>
        <p:nvSpPr>
          <p:cNvPr id="2" name="TextBox 1"/>
          <p:cNvSpPr txBox="1"/>
          <p:nvPr/>
        </p:nvSpPr>
        <p:spPr>
          <a:xfrm>
            <a:off x="2857488" y="857232"/>
            <a:ext cx="3444404" cy="46166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kk-KZ" sz="2400" dirty="0" smtClean="0">
                <a:latin typeface="Times New Roman" pitchFamily="18" charset="0"/>
                <a:cs typeface="Times New Roman" pitchFamily="18" charset="0"/>
              </a:rPr>
              <a:t>Қылмысқа қатысушылар</a:t>
            </a:r>
            <a:endParaRPr lang="ru-RU" sz="2400" dirty="0">
              <a:latin typeface="Times New Roman" pitchFamily="18" charset="0"/>
              <a:cs typeface="Times New Roman" pitchFamily="18" charset="0"/>
            </a:endParaRPr>
          </a:p>
        </p:txBody>
      </p:sp>
      <p:grpSp>
        <p:nvGrpSpPr>
          <p:cNvPr id="16" name="Группа 15"/>
          <p:cNvGrpSpPr/>
          <p:nvPr/>
        </p:nvGrpSpPr>
        <p:grpSpPr>
          <a:xfrm>
            <a:off x="142844" y="1643050"/>
            <a:ext cx="1428760" cy="2419293"/>
            <a:chOff x="214282" y="1643050"/>
            <a:chExt cx="1428760" cy="2419293"/>
          </a:xfrm>
        </p:grpSpPr>
        <p:sp>
          <p:nvSpPr>
            <p:cNvPr id="3" name="TextBox 2"/>
            <p:cNvSpPr txBox="1"/>
            <p:nvPr/>
          </p:nvSpPr>
          <p:spPr>
            <a:xfrm>
              <a:off x="214282" y="1643050"/>
              <a:ext cx="1428760"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kk-KZ" sz="1600" dirty="0" smtClean="0">
                  <a:latin typeface="Times New Roman" pitchFamily="18" charset="0"/>
                  <a:cs typeface="Times New Roman" pitchFamily="18" charset="0"/>
                </a:rPr>
                <a:t>Орындаушы</a:t>
              </a:r>
              <a:endParaRPr lang="ru-RU" sz="1600" dirty="0">
                <a:latin typeface="Times New Roman" pitchFamily="18" charset="0"/>
                <a:cs typeface="Times New Roman" pitchFamily="18" charset="0"/>
              </a:endParaRPr>
            </a:p>
          </p:txBody>
        </p:sp>
        <p:sp>
          <p:nvSpPr>
            <p:cNvPr id="7" name="TextBox 6"/>
            <p:cNvSpPr txBox="1"/>
            <p:nvPr/>
          </p:nvSpPr>
          <p:spPr>
            <a:xfrm>
              <a:off x="214282" y="2000240"/>
              <a:ext cx="1428760" cy="206210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kk-KZ" sz="1600" dirty="0" smtClean="0">
                  <a:latin typeface="Times New Roman" pitchFamily="18" charset="0"/>
                  <a:cs typeface="Times New Roman" pitchFamily="18" charset="0"/>
                </a:rPr>
                <a:t>Қылмысты тікелей жасаған, яғни қылмыстың объективтік жағын тікелей орындаған адам.</a:t>
              </a:r>
              <a:endParaRPr lang="ru-RU" sz="1600" dirty="0">
                <a:latin typeface="Times New Roman" pitchFamily="18" charset="0"/>
                <a:cs typeface="Times New Roman" pitchFamily="18" charset="0"/>
              </a:endParaRPr>
            </a:p>
          </p:txBody>
        </p:sp>
      </p:grpSp>
      <p:grpSp>
        <p:nvGrpSpPr>
          <p:cNvPr id="17" name="Группа 16"/>
          <p:cNvGrpSpPr/>
          <p:nvPr/>
        </p:nvGrpSpPr>
        <p:grpSpPr>
          <a:xfrm>
            <a:off x="1785918" y="1643050"/>
            <a:ext cx="1714512" cy="2173072"/>
            <a:chOff x="2143108" y="1714488"/>
            <a:chExt cx="1714512" cy="2173072"/>
          </a:xfrm>
        </p:grpSpPr>
        <p:sp>
          <p:nvSpPr>
            <p:cNvPr id="4" name="TextBox 3"/>
            <p:cNvSpPr txBox="1"/>
            <p:nvPr/>
          </p:nvSpPr>
          <p:spPr>
            <a:xfrm>
              <a:off x="2143108" y="1714488"/>
              <a:ext cx="1714512"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kk-KZ" sz="1600" dirty="0" smtClean="0">
                  <a:latin typeface="Times New Roman" pitchFamily="18" charset="0"/>
                  <a:cs typeface="Times New Roman" pitchFamily="18" charset="0"/>
                </a:rPr>
                <a:t>Ұйымдастырушы</a:t>
              </a:r>
              <a:endParaRPr lang="ru-RU" sz="1600" dirty="0">
                <a:latin typeface="Times New Roman" pitchFamily="18" charset="0"/>
                <a:cs typeface="Times New Roman" pitchFamily="18" charset="0"/>
              </a:endParaRPr>
            </a:p>
          </p:txBody>
        </p:sp>
        <p:sp>
          <p:nvSpPr>
            <p:cNvPr id="8" name="TextBox 7"/>
            <p:cNvSpPr txBox="1"/>
            <p:nvPr/>
          </p:nvSpPr>
          <p:spPr>
            <a:xfrm>
              <a:off x="2143108" y="2071678"/>
              <a:ext cx="1714512" cy="181588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kk-KZ" sz="1600" dirty="0" smtClean="0">
                  <a:latin typeface="Times New Roman" pitchFamily="18" charset="0"/>
                  <a:cs typeface="Times New Roman" pitchFamily="18" charset="0"/>
                </a:rPr>
                <a:t>Қатысушылардың ішіндегі ең қауіптісі. Ол ұйымды байланыстырады, басқарады, рөлдерді бөледі.</a:t>
              </a:r>
              <a:endParaRPr lang="ru-RU" sz="1600" dirty="0">
                <a:latin typeface="Times New Roman" pitchFamily="18" charset="0"/>
                <a:cs typeface="Times New Roman" pitchFamily="18" charset="0"/>
              </a:endParaRPr>
            </a:p>
          </p:txBody>
        </p:sp>
      </p:grpSp>
      <p:grpSp>
        <p:nvGrpSpPr>
          <p:cNvPr id="18" name="Группа 17"/>
          <p:cNvGrpSpPr/>
          <p:nvPr/>
        </p:nvGrpSpPr>
        <p:grpSpPr>
          <a:xfrm>
            <a:off x="3714744" y="1643050"/>
            <a:ext cx="1643074" cy="2173072"/>
            <a:chOff x="4071934" y="1857364"/>
            <a:chExt cx="1643074" cy="2173072"/>
          </a:xfrm>
        </p:grpSpPr>
        <p:sp>
          <p:nvSpPr>
            <p:cNvPr id="5" name="TextBox 4"/>
            <p:cNvSpPr txBox="1"/>
            <p:nvPr/>
          </p:nvSpPr>
          <p:spPr>
            <a:xfrm>
              <a:off x="4071934" y="1857364"/>
              <a:ext cx="1643074"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kk-KZ" sz="1600" dirty="0" smtClean="0">
                  <a:latin typeface="Times New Roman" pitchFamily="18" charset="0"/>
                  <a:cs typeface="Times New Roman" pitchFamily="18" charset="0"/>
                </a:rPr>
                <a:t>Азғырушы</a:t>
              </a:r>
              <a:endParaRPr lang="ru-RU" sz="1600" dirty="0">
                <a:latin typeface="Times New Roman" pitchFamily="18" charset="0"/>
                <a:cs typeface="Times New Roman" pitchFamily="18" charset="0"/>
              </a:endParaRPr>
            </a:p>
          </p:txBody>
        </p:sp>
        <p:sp>
          <p:nvSpPr>
            <p:cNvPr id="9" name="TextBox 8"/>
            <p:cNvSpPr txBox="1"/>
            <p:nvPr/>
          </p:nvSpPr>
          <p:spPr>
            <a:xfrm>
              <a:off x="4071934" y="2214554"/>
              <a:ext cx="1643074" cy="181588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kk-KZ" sz="1600" dirty="0" smtClean="0">
                  <a:latin typeface="Times New Roman" pitchFamily="18" charset="0"/>
                  <a:cs typeface="Times New Roman" pitchFamily="18" charset="0"/>
                </a:rPr>
                <a:t>Басқа адамды азғыру, сатып алу, қорқыту немесе басқа да жолдармен қылмыс жасауға көндіруші.</a:t>
              </a:r>
              <a:endParaRPr lang="ru-RU" sz="1600" dirty="0">
                <a:latin typeface="Times New Roman" pitchFamily="18" charset="0"/>
                <a:cs typeface="Times New Roman" pitchFamily="18" charset="0"/>
              </a:endParaRPr>
            </a:p>
          </p:txBody>
        </p:sp>
      </p:grpSp>
      <p:grpSp>
        <p:nvGrpSpPr>
          <p:cNvPr id="19" name="Группа 18"/>
          <p:cNvGrpSpPr/>
          <p:nvPr/>
        </p:nvGrpSpPr>
        <p:grpSpPr>
          <a:xfrm>
            <a:off x="5572132" y="1643050"/>
            <a:ext cx="3428992" cy="2428892"/>
            <a:chOff x="5857884" y="1571612"/>
            <a:chExt cx="3143272" cy="2589356"/>
          </a:xfrm>
        </p:grpSpPr>
        <p:sp>
          <p:nvSpPr>
            <p:cNvPr id="6" name="TextBox 5"/>
            <p:cNvSpPr txBox="1"/>
            <p:nvPr/>
          </p:nvSpPr>
          <p:spPr>
            <a:xfrm>
              <a:off x="5857884" y="1571612"/>
              <a:ext cx="3143272"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kk-KZ" sz="1600" dirty="0" smtClean="0">
                  <a:latin typeface="Times New Roman" pitchFamily="18" charset="0"/>
                  <a:cs typeface="Times New Roman" pitchFamily="18" charset="0"/>
                </a:rPr>
                <a:t>Көмектесуші</a:t>
              </a:r>
              <a:endParaRPr lang="ru-RU" sz="1600" dirty="0">
                <a:latin typeface="Times New Roman" pitchFamily="18" charset="0"/>
                <a:cs typeface="Times New Roman" pitchFamily="18" charset="0"/>
              </a:endParaRPr>
            </a:p>
          </p:txBody>
        </p:sp>
        <p:sp>
          <p:nvSpPr>
            <p:cNvPr id="10" name="TextBox 9"/>
            <p:cNvSpPr txBox="1"/>
            <p:nvPr/>
          </p:nvSpPr>
          <p:spPr>
            <a:xfrm>
              <a:off x="5857884" y="1928802"/>
              <a:ext cx="3143240" cy="223216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kk-KZ" sz="1600" dirty="0" smtClean="0">
                  <a:latin typeface="Times New Roman" pitchFamily="18" charset="0"/>
                  <a:cs typeface="Times New Roman" pitchFamily="18" charset="0"/>
                </a:rPr>
                <a:t>Қылмыс жасауды жеңілдетуге байланысты кеңестерімен, нұсқауларымен, ақпараттарымен, қару не құралдар беріп, не болмаса қылмыс кедергі болатын жағдайларды жойып жәрдемдескен, сондай-ақ қылмыстың ізін жасыруға күні бұрын уәде берген адам.</a:t>
              </a:r>
              <a:endParaRPr lang="ru-RU" sz="1600" dirty="0">
                <a:latin typeface="Times New Roman" pitchFamily="18" charset="0"/>
                <a:cs typeface="Times New Roman" pitchFamily="18" charset="0"/>
              </a:endParaRPr>
            </a:p>
          </p:txBody>
        </p:sp>
      </p:grpSp>
      <p:cxnSp>
        <p:nvCxnSpPr>
          <p:cNvPr id="23" name="Shape 22"/>
          <p:cNvCxnSpPr>
            <a:stCxn id="2" idx="1"/>
            <a:endCxn id="3" idx="0"/>
          </p:cNvCxnSpPr>
          <p:nvPr/>
        </p:nvCxnSpPr>
        <p:spPr>
          <a:xfrm rot="10800000" flipV="1">
            <a:off x="857224" y="1088064"/>
            <a:ext cx="2000264" cy="554985"/>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25" name="Shape 24"/>
          <p:cNvCxnSpPr>
            <a:endCxn id="4" idx="0"/>
          </p:cNvCxnSpPr>
          <p:nvPr/>
        </p:nvCxnSpPr>
        <p:spPr>
          <a:xfrm rot="16200000" flipH="1">
            <a:off x="2107390" y="1107266"/>
            <a:ext cx="571502" cy="500066"/>
          </a:xfrm>
          <a:prstGeom prst="bentConnector3">
            <a:avLst>
              <a:gd name="adj1" fmla="val 65802"/>
            </a:avLst>
          </a:prstGeom>
          <a:ln>
            <a:tailEnd type="arrow"/>
          </a:ln>
        </p:spPr>
        <p:style>
          <a:lnRef idx="3">
            <a:schemeClr val="dk1"/>
          </a:lnRef>
          <a:fillRef idx="0">
            <a:schemeClr val="dk1"/>
          </a:fillRef>
          <a:effectRef idx="2">
            <a:schemeClr val="dk1"/>
          </a:effectRef>
          <a:fontRef idx="minor">
            <a:schemeClr val="tx1"/>
          </a:fontRef>
        </p:style>
      </p:cxnSp>
      <p:cxnSp>
        <p:nvCxnSpPr>
          <p:cNvPr id="27" name="Shape 26"/>
          <p:cNvCxnSpPr>
            <a:stCxn id="2" idx="3"/>
            <a:endCxn id="6" idx="0"/>
          </p:cNvCxnSpPr>
          <p:nvPr/>
        </p:nvCxnSpPr>
        <p:spPr>
          <a:xfrm>
            <a:off x="6301892" y="1088065"/>
            <a:ext cx="984736" cy="554985"/>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29" name="Shape 28"/>
          <p:cNvCxnSpPr>
            <a:stCxn id="2" idx="3"/>
            <a:endCxn id="5" idx="0"/>
          </p:cNvCxnSpPr>
          <p:nvPr/>
        </p:nvCxnSpPr>
        <p:spPr>
          <a:xfrm flipH="1">
            <a:off x="4536281" y="1088065"/>
            <a:ext cx="1765611" cy="554985"/>
          </a:xfrm>
          <a:prstGeom prst="bentConnector4">
            <a:avLst>
              <a:gd name="adj1" fmla="val -12947"/>
              <a:gd name="adj2" fmla="val 70796"/>
            </a:avLst>
          </a:prstGeom>
          <a:ln>
            <a:tailEnd type="arrow"/>
          </a:ln>
        </p:spPr>
        <p:style>
          <a:lnRef idx="3">
            <a:schemeClr val="dk1"/>
          </a:lnRef>
          <a:fillRef idx="0">
            <a:schemeClr val="dk1"/>
          </a:fillRef>
          <a:effectRef idx="2">
            <a:schemeClr val="dk1"/>
          </a:effectRef>
          <a:fontRef idx="minor">
            <a:schemeClr val="tx1"/>
          </a:fontRef>
        </p:style>
      </p:cxnSp>
      <p:sp>
        <p:nvSpPr>
          <p:cNvPr id="70" name="TextBox 69"/>
          <p:cNvSpPr txBox="1"/>
          <p:nvPr/>
        </p:nvSpPr>
        <p:spPr>
          <a:xfrm>
            <a:off x="142844" y="6000768"/>
            <a:ext cx="1235979"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kk-KZ" sz="1760" dirty="0" smtClean="0">
                <a:latin typeface="Times New Roman" pitchFamily="18" charset="0"/>
                <a:cs typeface="Times New Roman" pitchFamily="18" charset="0"/>
              </a:rPr>
              <a:t>Көмектесу</a:t>
            </a:r>
            <a:endParaRPr lang="ru-RU" sz="1760" dirty="0">
              <a:latin typeface="Times New Roman" pitchFamily="18" charset="0"/>
              <a:cs typeface="Times New Roman" pitchFamily="18" charset="0"/>
            </a:endParaRPr>
          </a:p>
        </p:txBody>
      </p:sp>
      <p:sp>
        <p:nvSpPr>
          <p:cNvPr id="71" name="TextBox 70"/>
          <p:cNvSpPr txBox="1"/>
          <p:nvPr/>
        </p:nvSpPr>
        <p:spPr>
          <a:xfrm>
            <a:off x="1571604" y="5715016"/>
            <a:ext cx="1928826"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kk-KZ" sz="1760" dirty="0" smtClean="0">
                <a:latin typeface="Times New Roman" pitchFamily="18" charset="0"/>
                <a:cs typeface="Times New Roman" pitchFamily="18" charset="0"/>
              </a:rPr>
              <a:t>Физикалық</a:t>
            </a:r>
            <a:endParaRPr lang="ru-RU" sz="1760" dirty="0">
              <a:latin typeface="Times New Roman" pitchFamily="18" charset="0"/>
              <a:cs typeface="Times New Roman" pitchFamily="18" charset="0"/>
            </a:endParaRPr>
          </a:p>
        </p:txBody>
      </p:sp>
      <p:sp>
        <p:nvSpPr>
          <p:cNvPr id="72" name="TextBox 71"/>
          <p:cNvSpPr txBox="1"/>
          <p:nvPr/>
        </p:nvSpPr>
        <p:spPr>
          <a:xfrm>
            <a:off x="1571604" y="6286520"/>
            <a:ext cx="1928826"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kk-KZ" sz="1760" dirty="0" smtClean="0">
                <a:latin typeface="Times New Roman" pitchFamily="18" charset="0"/>
                <a:cs typeface="Times New Roman" pitchFamily="18" charset="0"/>
              </a:rPr>
              <a:t>Интеллектуалдық</a:t>
            </a:r>
            <a:endParaRPr lang="ru-RU" sz="1760" dirty="0">
              <a:latin typeface="Times New Roman" pitchFamily="18" charset="0"/>
              <a:cs typeface="Times New Roman" pitchFamily="18" charset="0"/>
            </a:endParaRPr>
          </a:p>
        </p:txBody>
      </p:sp>
      <p:sp>
        <p:nvSpPr>
          <p:cNvPr id="73" name="TextBox 72"/>
          <p:cNvSpPr txBox="1"/>
          <p:nvPr/>
        </p:nvSpPr>
        <p:spPr>
          <a:xfrm>
            <a:off x="3714744" y="5715016"/>
            <a:ext cx="5286412"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kk-KZ" sz="1760" dirty="0" smtClean="0">
                <a:latin typeface="Times New Roman" pitchFamily="18" charset="0"/>
                <a:cs typeface="Times New Roman" pitchFamily="18" charset="0"/>
              </a:rPr>
              <a:t>Қару беру, қылмысқа кедергілерді жою, т.б.</a:t>
            </a:r>
            <a:endParaRPr lang="ru-RU" sz="1760" dirty="0">
              <a:latin typeface="Times New Roman" pitchFamily="18" charset="0"/>
              <a:cs typeface="Times New Roman" pitchFamily="18" charset="0"/>
            </a:endParaRPr>
          </a:p>
        </p:txBody>
      </p:sp>
      <p:sp>
        <p:nvSpPr>
          <p:cNvPr id="74" name="TextBox 73"/>
          <p:cNvSpPr txBox="1"/>
          <p:nvPr/>
        </p:nvSpPr>
        <p:spPr>
          <a:xfrm>
            <a:off x="3714712" y="6286520"/>
            <a:ext cx="5286444" cy="36317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kk-KZ" sz="1760" dirty="0" smtClean="0">
                <a:latin typeface="Times New Roman" pitchFamily="18" charset="0"/>
                <a:cs typeface="Times New Roman" pitchFamily="18" charset="0"/>
              </a:rPr>
              <a:t>Ақыл-кеңестерімен немесе уәде берумен жәрдемдесу</a:t>
            </a:r>
            <a:endParaRPr lang="ru-RU" sz="1760" dirty="0">
              <a:latin typeface="Times New Roman" pitchFamily="18" charset="0"/>
              <a:cs typeface="Times New Roman" pitchFamily="18" charset="0"/>
            </a:endParaRPr>
          </a:p>
        </p:txBody>
      </p:sp>
      <p:cxnSp>
        <p:nvCxnSpPr>
          <p:cNvPr id="97" name="Прямая со стрелкой 96"/>
          <p:cNvCxnSpPr>
            <a:stCxn id="70" idx="3"/>
            <a:endCxn id="71" idx="1"/>
          </p:cNvCxnSpPr>
          <p:nvPr/>
        </p:nvCxnSpPr>
        <p:spPr>
          <a:xfrm flipV="1">
            <a:off x="1378823" y="5899682"/>
            <a:ext cx="192781"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9" name="Прямая со стрелкой 98"/>
          <p:cNvCxnSpPr>
            <a:stCxn id="70" idx="3"/>
            <a:endCxn id="72" idx="1"/>
          </p:cNvCxnSpPr>
          <p:nvPr/>
        </p:nvCxnSpPr>
        <p:spPr>
          <a:xfrm>
            <a:off x="1378823" y="6185434"/>
            <a:ext cx="192781"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1" name="Прямая со стрелкой 100"/>
          <p:cNvCxnSpPr>
            <a:stCxn id="71" idx="3"/>
            <a:endCxn id="73" idx="1"/>
          </p:cNvCxnSpPr>
          <p:nvPr/>
        </p:nvCxnSpPr>
        <p:spPr>
          <a:xfrm>
            <a:off x="3500430" y="5899682"/>
            <a:ext cx="21431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3" name="Прямая со стрелкой 102"/>
          <p:cNvCxnSpPr>
            <a:stCxn id="72" idx="3"/>
            <a:endCxn id="74" idx="1"/>
          </p:cNvCxnSpPr>
          <p:nvPr/>
        </p:nvCxnSpPr>
        <p:spPr>
          <a:xfrm flipV="1">
            <a:off x="3500430" y="6468108"/>
            <a:ext cx="214282" cy="30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b="3571"/>
          <a:stretch>
            <a:fillRect/>
          </a:stretch>
        </p:blipFill>
        <p:spPr bwMode="auto">
          <a:xfrm>
            <a:off x="3643306" y="857232"/>
            <a:ext cx="1500198" cy="1518956"/>
          </a:xfrm>
          <a:prstGeom prst="rect">
            <a:avLst/>
          </a:prstGeom>
          <a:noFill/>
          <a:ln w="9525">
            <a:noFill/>
            <a:miter lim="800000"/>
            <a:headEnd/>
            <a:tailEnd/>
          </a:ln>
          <a:effectLst/>
        </p:spPr>
      </p:pic>
      <p:pic>
        <p:nvPicPr>
          <p:cNvPr id="4" name="Picture 5"/>
          <p:cNvPicPr>
            <a:picLocks noChangeAspect="1" noChangeArrowheads="1"/>
          </p:cNvPicPr>
          <p:nvPr/>
        </p:nvPicPr>
        <p:blipFill>
          <a:blip r:embed="rId3" cstate="print"/>
          <a:srcRect b="3571"/>
          <a:stretch>
            <a:fillRect/>
          </a:stretch>
        </p:blipFill>
        <p:spPr bwMode="auto">
          <a:xfrm>
            <a:off x="3500430" y="4786322"/>
            <a:ext cx="1552227" cy="1571636"/>
          </a:xfrm>
          <a:prstGeom prst="rect">
            <a:avLst/>
          </a:prstGeom>
          <a:noFill/>
          <a:ln w="9525">
            <a:noFill/>
            <a:miter lim="800000"/>
            <a:headEnd/>
            <a:tailEnd/>
          </a:ln>
          <a:effectLst/>
        </p:spPr>
      </p:pic>
      <p:sp>
        <p:nvSpPr>
          <p:cNvPr id="2" name="TextBox 1"/>
          <p:cNvSpPr txBox="1"/>
          <p:nvPr/>
        </p:nvSpPr>
        <p:spPr>
          <a:xfrm>
            <a:off x="1035819" y="2357430"/>
            <a:ext cx="7072362" cy="1754326"/>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kk-KZ" sz="5400" b="1" cap="all" dirty="0" smtClean="0">
                <a:ln/>
                <a:solidFill>
                  <a:schemeClr val="accent1"/>
                </a:solidFill>
                <a:effectLst>
                  <a:outerShdw blurRad="19685" dist="12700" dir="5400000" algn="tl" rotWithShape="0">
                    <a:schemeClr val="accent1">
                      <a:satMod val="130000"/>
                      <a:alpha val="60000"/>
                    </a:schemeClr>
                  </a:outerShdw>
                </a:effectLst>
                <a:latin typeface="Times New Roman" pitchFamily="18" charset="0"/>
                <a:cs typeface="Times New Roman" pitchFamily="18" charset="0"/>
              </a:rPr>
              <a:t>Назарларыңызға рахмет!!!</a:t>
            </a:r>
            <a:endParaRPr lang="ru-RU" sz="5400" b="1" cap="all" dirty="0">
              <a:ln/>
              <a:solidFill>
                <a:schemeClr val="accent1"/>
              </a:solidFill>
              <a:effectLst>
                <a:outerShdw blurRad="19685" dist="12700" dir="5400000" algn="tl" rotWithShape="0">
                  <a:schemeClr val="accent1">
                    <a:satMod val="130000"/>
                    <a:alpha val="60000"/>
                  </a:schemeClr>
                </a:outerShdw>
              </a:effectLst>
              <a:latin typeface="Times New Roman" pitchFamily="18" charset="0"/>
              <a:cs typeface="Times New Roman" pitchFamily="18" charset="0"/>
            </a:endParaRPr>
          </a:p>
        </p:txBody>
      </p:sp>
      <p:pic>
        <p:nvPicPr>
          <p:cNvPr id="3" name="Picture 6"/>
          <p:cNvPicPr>
            <a:picLocks noChangeAspect="1" noChangeArrowheads="1"/>
          </p:cNvPicPr>
          <p:nvPr/>
        </p:nvPicPr>
        <p:blipFill>
          <a:blip r:embed="rId4"/>
          <a:srcRect/>
          <a:stretch>
            <a:fillRect/>
          </a:stretch>
        </p:blipFill>
        <p:spPr bwMode="auto">
          <a:xfrm>
            <a:off x="2071670" y="4357694"/>
            <a:ext cx="1428760" cy="1522067"/>
          </a:xfrm>
          <a:prstGeom prst="rect">
            <a:avLst/>
          </a:prstGeom>
          <a:noFill/>
          <a:ln w="9525">
            <a:noFill/>
            <a:miter lim="800000"/>
            <a:headEnd/>
            <a:tailEnd/>
          </a:ln>
          <a:effectLst/>
        </p:spPr>
      </p:pic>
      <p:pic>
        <p:nvPicPr>
          <p:cNvPr id="6" name="Picture 3"/>
          <p:cNvPicPr>
            <a:picLocks noChangeAspect="1" noChangeArrowheads="1"/>
          </p:cNvPicPr>
          <p:nvPr/>
        </p:nvPicPr>
        <p:blipFill>
          <a:blip r:embed="rId5"/>
          <a:srcRect/>
          <a:stretch>
            <a:fillRect/>
          </a:stretch>
        </p:blipFill>
        <p:spPr bwMode="auto">
          <a:xfrm>
            <a:off x="6715140" y="5143512"/>
            <a:ext cx="1428760" cy="1519959"/>
          </a:xfrm>
          <a:prstGeom prst="rect">
            <a:avLst/>
          </a:prstGeom>
          <a:noFill/>
          <a:ln w="9525">
            <a:noFill/>
            <a:miter lim="800000"/>
            <a:headEnd/>
            <a:tailEnd/>
          </a:ln>
          <a:effectLst/>
        </p:spPr>
      </p:pic>
      <p:pic>
        <p:nvPicPr>
          <p:cNvPr id="7" name="Picture 4"/>
          <p:cNvPicPr>
            <a:picLocks noChangeAspect="1" noChangeArrowheads="1"/>
          </p:cNvPicPr>
          <p:nvPr/>
        </p:nvPicPr>
        <p:blipFill>
          <a:blip r:embed="rId6"/>
          <a:srcRect/>
          <a:stretch>
            <a:fillRect/>
          </a:stretch>
        </p:blipFill>
        <p:spPr bwMode="auto">
          <a:xfrm>
            <a:off x="7000892" y="3429000"/>
            <a:ext cx="1643074" cy="1643074"/>
          </a:xfrm>
          <a:prstGeom prst="rect">
            <a:avLst/>
          </a:prstGeom>
          <a:noFill/>
          <a:ln w="9525">
            <a:noFill/>
            <a:miter lim="800000"/>
            <a:headEnd/>
            <a:tailEnd/>
          </a:ln>
          <a:effectLst/>
        </p:spPr>
      </p:pic>
      <p:pic>
        <p:nvPicPr>
          <p:cNvPr id="8" name="Picture 8"/>
          <p:cNvPicPr>
            <a:picLocks noChangeAspect="1" noChangeArrowheads="1"/>
          </p:cNvPicPr>
          <p:nvPr/>
        </p:nvPicPr>
        <p:blipFill>
          <a:blip r:embed="rId7"/>
          <a:srcRect/>
          <a:stretch>
            <a:fillRect/>
          </a:stretch>
        </p:blipFill>
        <p:spPr bwMode="auto">
          <a:xfrm flipH="1">
            <a:off x="5000628" y="500042"/>
            <a:ext cx="1303711" cy="1428760"/>
          </a:xfrm>
          <a:prstGeom prst="rect">
            <a:avLst/>
          </a:prstGeom>
          <a:noFill/>
          <a:ln w="9525">
            <a:noFill/>
            <a:miter lim="800000"/>
            <a:headEnd/>
            <a:tailEnd/>
          </a:ln>
          <a:effectLst/>
        </p:spPr>
      </p:pic>
      <p:pic>
        <p:nvPicPr>
          <p:cNvPr id="9" name="Picture 3" descr="C:\Users\admin\Desktop\12625-annie-oakley-cowgirl-with-guns-clipart-by-djart.jpg"/>
          <p:cNvPicPr>
            <a:picLocks noChangeAspect="1" noChangeArrowheads="1"/>
          </p:cNvPicPr>
          <p:nvPr/>
        </p:nvPicPr>
        <p:blipFill>
          <a:blip r:embed="rId8" cstate="print"/>
          <a:srcRect/>
          <a:stretch>
            <a:fillRect/>
          </a:stretch>
        </p:blipFill>
        <p:spPr bwMode="auto">
          <a:xfrm>
            <a:off x="357158" y="5000636"/>
            <a:ext cx="1571636" cy="1571636"/>
          </a:xfrm>
          <a:prstGeom prst="rect">
            <a:avLst/>
          </a:prstGeom>
          <a:noFill/>
          <a:effectLst/>
        </p:spPr>
      </p:pic>
      <p:pic>
        <p:nvPicPr>
          <p:cNvPr id="10" name="Picture 2"/>
          <p:cNvPicPr>
            <a:picLocks noChangeAspect="1" noChangeArrowheads="1"/>
          </p:cNvPicPr>
          <p:nvPr/>
        </p:nvPicPr>
        <p:blipFill>
          <a:blip r:embed="rId9"/>
          <a:srcRect/>
          <a:stretch>
            <a:fillRect/>
          </a:stretch>
        </p:blipFill>
        <p:spPr bwMode="auto">
          <a:xfrm>
            <a:off x="500034" y="3429000"/>
            <a:ext cx="1285884" cy="1363128"/>
          </a:xfrm>
          <a:prstGeom prst="rect">
            <a:avLst/>
          </a:prstGeom>
          <a:noFill/>
          <a:ln w="9525">
            <a:noFill/>
            <a:miter lim="800000"/>
            <a:headEnd/>
            <a:tailEnd/>
          </a:ln>
          <a:effectLst/>
        </p:spPr>
      </p:pic>
      <p:pic>
        <p:nvPicPr>
          <p:cNvPr id="13" name="Picture 5"/>
          <p:cNvPicPr>
            <a:picLocks noChangeAspect="1" noChangeArrowheads="1"/>
          </p:cNvPicPr>
          <p:nvPr/>
        </p:nvPicPr>
        <p:blipFill>
          <a:blip r:embed="rId10"/>
          <a:srcRect/>
          <a:stretch>
            <a:fillRect/>
          </a:stretch>
        </p:blipFill>
        <p:spPr bwMode="auto">
          <a:xfrm flipH="1">
            <a:off x="5143504" y="4071942"/>
            <a:ext cx="1396018" cy="1785950"/>
          </a:xfrm>
          <a:prstGeom prst="roundRect">
            <a:avLst>
              <a:gd name="adj" fmla="val 8594"/>
            </a:avLst>
          </a:prstGeom>
          <a:solidFill>
            <a:srgbClr val="FFFFFF">
              <a:shade val="85000"/>
            </a:srgbClr>
          </a:solidFill>
          <a:ln>
            <a:noFill/>
          </a:ln>
          <a:effectLst/>
        </p:spPr>
      </p:pic>
      <p:pic>
        <p:nvPicPr>
          <p:cNvPr id="14" name="Picture 11" descr="C:\Users\admin\Desktop\thief.gif"/>
          <p:cNvPicPr>
            <a:picLocks noChangeAspect="1" noChangeArrowheads="1"/>
          </p:cNvPicPr>
          <p:nvPr/>
        </p:nvPicPr>
        <p:blipFill>
          <a:blip r:embed="rId11"/>
          <a:srcRect/>
          <a:stretch>
            <a:fillRect/>
          </a:stretch>
        </p:blipFill>
        <p:spPr bwMode="auto">
          <a:xfrm flipH="1">
            <a:off x="428596" y="928670"/>
            <a:ext cx="1602590" cy="1347810"/>
          </a:xfrm>
          <a:prstGeom prst="rect">
            <a:avLst/>
          </a:prstGeom>
          <a:noFill/>
          <a:effectLst/>
        </p:spPr>
      </p:pic>
      <p:pic>
        <p:nvPicPr>
          <p:cNvPr id="15" name="Picture 2"/>
          <p:cNvPicPr>
            <a:picLocks noChangeAspect="1" noChangeArrowheads="1"/>
          </p:cNvPicPr>
          <p:nvPr/>
        </p:nvPicPr>
        <p:blipFill>
          <a:blip r:embed="rId12"/>
          <a:srcRect/>
          <a:stretch>
            <a:fillRect/>
          </a:stretch>
        </p:blipFill>
        <p:spPr bwMode="auto">
          <a:xfrm flipH="1">
            <a:off x="2143108" y="285728"/>
            <a:ext cx="1500198" cy="1562706"/>
          </a:xfrm>
          <a:prstGeom prst="rect">
            <a:avLst/>
          </a:prstGeom>
          <a:noFill/>
          <a:ln w="9525">
            <a:noFill/>
            <a:miter lim="800000"/>
            <a:headEnd/>
            <a:tailEnd/>
          </a:ln>
          <a:effectLst/>
        </p:spPr>
      </p:pic>
      <p:pic>
        <p:nvPicPr>
          <p:cNvPr id="16" name="Picture 6"/>
          <p:cNvPicPr>
            <a:picLocks noChangeAspect="1" noChangeArrowheads="1"/>
          </p:cNvPicPr>
          <p:nvPr/>
        </p:nvPicPr>
        <p:blipFill>
          <a:blip r:embed="rId13" cstate="print"/>
          <a:srcRect/>
          <a:stretch>
            <a:fillRect/>
          </a:stretch>
        </p:blipFill>
        <p:spPr bwMode="auto">
          <a:xfrm>
            <a:off x="6715140" y="928670"/>
            <a:ext cx="1318413" cy="1357322"/>
          </a:xfrm>
          <a:prstGeom prst="roundRect">
            <a:avLst>
              <a:gd name="adj" fmla="val 8594"/>
            </a:avLst>
          </a:prstGeom>
          <a:solidFill>
            <a:srgbClr val="FFFFFF">
              <a:shade val="85000"/>
            </a:srgbClr>
          </a:solidFill>
          <a:ln>
            <a:noFill/>
          </a:ln>
          <a:effectLst/>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 name="Стрелка вниз 13"/>
          <p:cNvSpPr/>
          <p:nvPr/>
        </p:nvSpPr>
        <p:spPr>
          <a:xfrm>
            <a:off x="5679289" y="4071942"/>
            <a:ext cx="857256" cy="100013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12" name="Стрелка вниз 11"/>
          <p:cNvSpPr/>
          <p:nvPr/>
        </p:nvSpPr>
        <p:spPr>
          <a:xfrm>
            <a:off x="5679289" y="2500306"/>
            <a:ext cx="857256" cy="100013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7" name="Прямоугольник 6"/>
          <p:cNvSpPr/>
          <p:nvPr/>
        </p:nvSpPr>
        <p:spPr>
          <a:xfrm>
            <a:off x="3786182" y="1928802"/>
            <a:ext cx="4643470" cy="5715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kk-KZ" sz="3200" b="1" i="1" dirty="0" smtClean="0">
                <a:solidFill>
                  <a:schemeClr val="accent2">
                    <a:lumMod val="75000"/>
                  </a:schemeClr>
                </a:solidFill>
                <a:latin typeface="Times New Roman" pitchFamily="18" charset="0"/>
                <a:cs typeface="Times New Roman" pitchFamily="18" charset="0"/>
              </a:rPr>
              <a:t>қылмысқа дайындалу</a:t>
            </a:r>
            <a:endParaRPr lang="ru-RU" sz="3200" b="1" i="1" dirty="0">
              <a:solidFill>
                <a:schemeClr val="accent2">
                  <a:lumMod val="75000"/>
                </a:schemeClr>
              </a:solidFill>
              <a:latin typeface="Times New Roman" pitchFamily="18" charset="0"/>
              <a:cs typeface="Times New Roman" pitchFamily="18" charset="0"/>
            </a:endParaRPr>
          </a:p>
        </p:txBody>
      </p:sp>
      <p:sp>
        <p:nvSpPr>
          <p:cNvPr id="8" name="Прямоугольник 7"/>
          <p:cNvSpPr/>
          <p:nvPr/>
        </p:nvSpPr>
        <p:spPr>
          <a:xfrm>
            <a:off x="3786182" y="3500438"/>
            <a:ext cx="4643470" cy="5715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kk-KZ" sz="3200" b="1" i="1" dirty="0">
                <a:solidFill>
                  <a:schemeClr val="accent2">
                    <a:lumMod val="75000"/>
                  </a:schemeClr>
                </a:solidFill>
                <a:latin typeface="Times New Roman" pitchFamily="18" charset="0"/>
                <a:cs typeface="Times New Roman" pitchFamily="18" charset="0"/>
              </a:rPr>
              <a:t>қ</a:t>
            </a:r>
            <a:r>
              <a:rPr lang="kk-KZ" sz="3200" b="1" i="1" dirty="0" smtClean="0">
                <a:solidFill>
                  <a:schemeClr val="accent2">
                    <a:lumMod val="75000"/>
                  </a:schemeClr>
                </a:solidFill>
                <a:latin typeface="Times New Roman" pitchFamily="18" charset="0"/>
                <a:cs typeface="Times New Roman" pitchFamily="18" charset="0"/>
              </a:rPr>
              <a:t>ылмысқа оқталу</a:t>
            </a:r>
          </a:p>
        </p:txBody>
      </p:sp>
      <p:sp>
        <p:nvSpPr>
          <p:cNvPr id="9" name="Прямоугольник 8"/>
          <p:cNvSpPr/>
          <p:nvPr/>
        </p:nvSpPr>
        <p:spPr>
          <a:xfrm>
            <a:off x="3786182" y="5072074"/>
            <a:ext cx="4643470" cy="5715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kk-KZ" sz="3200" b="1" i="1" dirty="0" smtClean="0">
                <a:solidFill>
                  <a:schemeClr val="accent2">
                    <a:lumMod val="75000"/>
                  </a:schemeClr>
                </a:solidFill>
                <a:latin typeface="Times New Roman" pitchFamily="18" charset="0"/>
                <a:cs typeface="Times New Roman" pitchFamily="18" charset="0"/>
              </a:rPr>
              <a:t>аяқталған қылмыс</a:t>
            </a:r>
            <a:endParaRPr lang="ru-RU" sz="3200" b="1" i="1" dirty="0">
              <a:solidFill>
                <a:schemeClr val="accent2">
                  <a:lumMod val="75000"/>
                </a:schemeClr>
              </a:solidFill>
              <a:latin typeface="Times New Roman" pitchFamily="18" charset="0"/>
              <a:cs typeface="Times New Roman" pitchFamily="18" charset="0"/>
            </a:endParaRPr>
          </a:p>
        </p:txBody>
      </p:sp>
      <p:sp>
        <p:nvSpPr>
          <p:cNvPr id="10" name="TextBox 9"/>
          <p:cNvSpPr txBox="1"/>
          <p:nvPr/>
        </p:nvSpPr>
        <p:spPr>
          <a:xfrm>
            <a:off x="1000100" y="285728"/>
            <a:ext cx="8143900" cy="646331"/>
          </a:xfrm>
          <a:prstGeom prst="rect">
            <a:avLst/>
          </a:prstGeom>
          <a:noFill/>
        </p:spPr>
        <p:txBody>
          <a:bodyPr wrap="square" rtlCol="0">
            <a:spAutoFit/>
          </a:bodyPr>
          <a:lstStyle/>
          <a:p>
            <a:pPr algn="ctr"/>
            <a:r>
              <a:rPr lang="kk-KZ"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Қылмыстың сатылары</a:t>
            </a:r>
            <a:endParaRPr lang="ru-RU" sz="3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pic>
        <p:nvPicPr>
          <p:cNvPr id="2052" name="Picture 4" descr="C:\Users\admin\Desktop\mystery clipart.gif"/>
          <p:cNvPicPr>
            <a:picLocks noChangeAspect="1" noChangeArrowheads="1"/>
          </p:cNvPicPr>
          <p:nvPr/>
        </p:nvPicPr>
        <p:blipFill>
          <a:blip r:embed="rId3"/>
          <a:srcRect/>
          <a:stretch>
            <a:fillRect/>
          </a:stretch>
        </p:blipFill>
        <p:spPr bwMode="auto">
          <a:xfrm>
            <a:off x="1500166" y="1500174"/>
            <a:ext cx="1950176" cy="1357322"/>
          </a:xfrm>
          <a:prstGeom prst="rect">
            <a:avLst/>
          </a:prstGeom>
          <a:noFill/>
        </p:spPr>
      </p:pic>
      <p:pic>
        <p:nvPicPr>
          <p:cNvPr id="2054" name="Picture 6"/>
          <p:cNvPicPr>
            <a:picLocks noChangeAspect="1" noChangeArrowheads="1"/>
          </p:cNvPicPr>
          <p:nvPr/>
        </p:nvPicPr>
        <p:blipFill>
          <a:blip r:embed="rId4"/>
          <a:srcRect/>
          <a:stretch>
            <a:fillRect/>
          </a:stretch>
        </p:blipFill>
        <p:spPr bwMode="auto">
          <a:xfrm>
            <a:off x="1714480" y="4429132"/>
            <a:ext cx="1500198" cy="1598170"/>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a:srcRect/>
          <a:stretch>
            <a:fillRect/>
          </a:stretch>
        </p:blipFill>
        <p:spPr bwMode="auto">
          <a:xfrm>
            <a:off x="1714480" y="2928934"/>
            <a:ext cx="1500198" cy="1410186"/>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srcRect b="3571"/>
          <a:stretch>
            <a:fillRect/>
          </a:stretch>
        </p:blipFill>
        <p:spPr bwMode="auto">
          <a:xfrm>
            <a:off x="1571604" y="4000504"/>
            <a:ext cx="1715394" cy="1736843"/>
          </a:xfrm>
          <a:prstGeom prst="rect">
            <a:avLst/>
          </a:prstGeom>
          <a:noFill/>
          <a:ln w="9525">
            <a:noFill/>
            <a:miter lim="800000"/>
            <a:headEnd/>
            <a:tailEnd/>
          </a:ln>
          <a:effectLst/>
        </p:spPr>
      </p:pic>
      <p:sp>
        <p:nvSpPr>
          <p:cNvPr id="3" name="Прямоугольник 2"/>
          <p:cNvSpPr/>
          <p:nvPr/>
        </p:nvSpPr>
        <p:spPr>
          <a:xfrm>
            <a:off x="1" y="642918"/>
            <a:ext cx="9144000" cy="523220"/>
          </a:xfrm>
          <a:prstGeom prst="rect">
            <a:avLst/>
          </a:prstGeom>
        </p:spPr>
        <p:txBody>
          <a:bodyPr wrap="square">
            <a:spAutoFit/>
          </a:bodyPr>
          <a:lstStyle/>
          <a:p>
            <a:pPr algn="ctr"/>
            <a:r>
              <a:rPr lang="kk-K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Қылмысқа дайындалу </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0" y="3000372"/>
            <a:ext cx="4572000"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kk-K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тікелей ниетпен қылмыс құралдарын немесе қаруларын іздестіру, әзірлеу немесе бейімдеп жасау</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p:cNvPicPr>
            <a:picLocks noChangeAspect="1" noChangeArrowheads="1"/>
          </p:cNvPicPr>
          <p:nvPr/>
        </p:nvPicPr>
        <p:blipFill>
          <a:blip r:embed="rId3"/>
          <a:srcRect/>
          <a:stretch>
            <a:fillRect/>
          </a:stretch>
        </p:blipFill>
        <p:spPr bwMode="auto">
          <a:xfrm>
            <a:off x="285720" y="1285860"/>
            <a:ext cx="2071702" cy="1705701"/>
          </a:xfrm>
          <a:prstGeom prst="rect">
            <a:avLst/>
          </a:prstGeom>
          <a:noFill/>
          <a:ln w="9525">
            <a:noFill/>
            <a:miter lim="800000"/>
            <a:headEnd/>
            <a:tailEnd/>
          </a:ln>
          <a:effectLst/>
        </p:spPr>
      </p:pic>
      <p:sp>
        <p:nvSpPr>
          <p:cNvPr id="6" name="Прямоугольник 5"/>
          <p:cNvSpPr/>
          <p:nvPr/>
        </p:nvSpPr>
        <p:spPr>
          <a:xfrm>
            <a:off x="4786314" y="3357562"/>
            <a:ext cx="4119718"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kk-K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қылмысқа қатысушыларды іздестіру</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5" name="Picture 3"/>
          <p:cNvPicPr>
            <a:picLocks noChangeAspect="1" noChangeArrowheads="1"/>
          </p:cNvPicPr>
          <p:nvPr/>
        </p:nvPicPr>
        <p:blipFill>
          <a:blip r:embed="rId4"/>
          <a:srcRect/>
          <a:stretch>
            <a:fillRect/>
          </a:stretch>
        </p:blipFill>
        <p:spPr bwMode="auto">
          <a:xfrm>
            <a:off x="6858016" y="1714488"/>
            <a:ext cx="1477328" cy="1571626"/>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5214942" y="1643050"/>
            <a:ext cx="1643074" cy="1643074"/>
          </a:xfrm>
          <a:prstGeom prst="rect">
            <a:avLst/>
          </a:prstGeom>
          <a:noFill/>
          <a:ln w="9525">
            <a:noFill/>
            <a:miter lim="800000"/>
            <a:headEnd/>
            <a:tailEnd/>
          </a:ln>
          <a:effectLst/>
        </p:spPr>
      </p:pic>
      <p:sp>
        <p:nvSpPr>
          <p:cNvPr id="10" name="Прямоугольник 9"/>
          <p:cNvSpPr/>
          <p:nvPr/>
        </p:nvSpPr>
        <p:spPr>
          <a:xfrm>
            <a:off x="142844" y="5786454"/>
            <a:ext cx="4429156"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kk-K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қылмыс жасауға сөз байласу не қылмыс жасау үшін өзге де қасақана жағдайлар жасау</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Прямоугольник 10"/>
          <p:cNvSpPr/>
          <p:nvPr/>
        </p:nvSpPr>
        <p:spPr>
          <a:xfrm>
            <a:off x="4857752" y="6143644"/>
            <a:ext cx="4104072"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kk-K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обьектіге жанасу жолдарын іздестіру </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9" name="Picture 7"/>
          <p:cNvPicPr>
            <a:picLocks noChangeAspect="1" noChangeArrowheads="1"/>
          </p:cNvPicPr>
          <p:nvPr/>
        </p:nvPicPr>
        <p:blipFill>
          <a:blip r:embed="rId6" cstate="print"/>
          <a:srcRect/>
          <a:stretch>
            <a:fillRect/>
          </a:stretch>
        </p:blipFill>
        <p:spPr bwMode="auto">
          <a:xfrm>
            <a:off x="5715008" y="3929066"/>
            <a:ext cx="2214578" cy="2089948"/>
          </a:xfrm>
          <a:prstGeom prst="rect">
            <a:avLst/>
          </a:prstGeom>
          <a:noFill/>
          <a:ln w="9525">
            <a:noFill/>
            <a:miter lim="800000"/>
            <a:headEnd/>
            <a:tailEnd/>
          </a:ln>
          <a:effectLst/>
        </p:spPr>
      </p:pic>
      <p:pic>
        <p:nvPicPr>
          <p:cNvPr id="3080" name="Picture 8"/>
          <p:cNvPicPr>
            <a:picLocks noChangeAspect="1" noChangeArrowheads="1"/>
          </p:cNvPicPr>
          <p:nvPr/>
        </p:nvPicPr>
        <p:blipFill>
          <a:blip r:embed="rId7"/>
          <a:srcRect/>
          <a:stretch>
            <a:fillRect/>
          </a:stretch>
        </p:blipFill>
        <p:spPr bwMode="auto">
          <a:xfrm flipH="1">
            <a:off x="2357422" y="1357298"/>
            <a:ext cx="1434082" cy="1571636"/>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080"/>
                                        </p:tgtEl>
                                        <p:attrNameLst>
                                          <p:attrName>style.visibility</p:attrName>
                                        </p:attrNameLst>
                                      </p:cBhvr>
                                      <p:to>
                                        <p:strVal val="visible"/>
                                      </p:to>
                                    </p:set>
                                    <p:anim calcmode="lin" valueType="num">
                                      <p:cBhvr>
                                        <p:cTn id="13" dur="500" fill="hold"/>
                                        <p:tgtEl>
                                          <p:spTgt spid="3080"/>
                                        </p:tgtEl>
                                        <p:attrNameLst>
                                          <p:attrName>ppt_w</p:attrName>
                                        </p:attrNameLst>
                                      </p:cBhvr>
                                      <p:tavLst>
                                        <p:tav tm="0">
                                          <p:val>
                                            <p:fltVal val="0"/>
                                          </p:val>
                                        </p:tav>
                                        <p:tav tm="100000">
                                          <p:val>
                                            <p:strVal val="#ppt_w"/>
                                          </p:val>
                                        </p:tav>
                                      </p:tavLst>
                                    </p:anim>
                                    <p:anim calcmode="lin" valueType="num">
                                      <p:cBhvr>
                                        <p:cTn id="14" dur="500" fill="hold"/>
                                        <p:tgtEl>
                                          <p:spTgt spid="3080"/>
                                        </p:tgtEl>
                                        <p:attrNameLst>
                                          <p:attrName>ppt_h</p:attrName>
                                        </p:attrNameLst>
                                      </p:cBhvr>
                                      <p:tavLst>
                                        <p:tav tm="0">
                                          <p:val>
                                            <p:fltVal val="0"/>
                                          </p:val>
                                        </p:tav>
                                        <p:tav tm="100000">
                                          <p:val>
                                            <p:strVal val="#ppt_h"/>
                                          </p:val>
                                        </p:tav>
                                      </p:tavLst>
                                    </p:anim>
                                    <p:animEffect transition="in" filter="fade">
                                      <p:cBhvr>
                                        <p:cTn id="15" dur="500"/>
                                        <p:tgtEl>
                                          <p:spTgt spid="3080"/>
                                        </p:tgtEl>
                                      </p:cBhvr>
                                    </p:animEffect>
                                  </p:childTnLst>
                                </p:cTn>
                              </p:par>
                              <p:par>
                                <p:cTn id="16" presetID="53"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p:cTn id="18" dur="500" fill="hold"/>
                                        <p:tgtEl>
                                          <p:spTgt spid="3074"/>
                                        </p:tgtEl>
                                        <p:attrNameLst>
                                          <p:attrName>ppt_w</p:attrName>
                                        </p:attrNameLst>
                                      </p:cBhvr>
                                      <p:tavLst>
                                        <p:tav tm="0">
                                          <p:val>
                                            <p:fltVal val="0"/>
                                          </p:val>
                                        </p:tav>
                                        <p:tav tm="100000">
                                          <p:val>
                                            <p:strVal val="#ppt_w"/>
                                          </p:val>
                                        </p:tav>
                                      </p:tavLst>
                                    </p:anim>
                                    <p:anim calcmode="lin" valueType="num">
                                      <p:cBhvr>
                                        <p:cTn id="19" dur="500" fill="hold"/>
                                        <p:tgtEl>
                                          <p:spTgt spid="3074"/>
                                        </p:tgtEl>
                                        <p:attrNameLst>
                                          <p:attrName>ppt_h</p:attrName>
                                        </p:attrNameLst>
                                      </p:cBhvr>
                                      <p:tavLst>
                                        <p:tav tm="0">
                                          <p:val>
                                            <p:fltVal val="0"/>
                                          </p:val>
                                        </p:tav>
                                        <p:tav tm="100000">
                                          <p:val>
                                            <p:strVal val="#ppt_h"/>
                                          </p:val>
                                        </p:tav>
                                      </p:tavLst>
                                    </p:anim>
                                    <p:animEffect transition="in" filter="fade">
                                      <p:cBhvr>
                                        <p:cTn id="20" dur="500"/>
                                        <p:tgtEl>
                                          <p:spTgt spid="3074"/>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1000"/>
                            </p:stCondLst>
                            <p:childTnLst>
                              <p:par>
                                <p:cTn id="27" presetID="53"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0" fill="hold" nodeType="withEffect">
                                  <p:stCondLst>
                                    <p:cond delay="0"/>
                                  </p:stCondLst>
                                  <p:childTnLst>
                                    <p:set>
                                      <p:cBhvr>
                                        <p:cTn id="33" dur="1" fill="hold">
                                          <p:stCondLst>
                                            <p:cond delay="0"/>
                                          </p:stCondLst>
                                        </p:cTn>
                                        <p:tgtEl>
                                          <p:spTgt spid="3075"/>
                                        </p:tgtEl>
                                        <p:attrNameLst>
                                          <p:attrName>style.visibility</p:attrName>
                                        </p:attrNameLst>
                                      </p:cBhvr>
                                      <p:to>
                                        <p:strVal val="visible"/>
                                      </p:to>
                                    </p:set>
                                    <p:anim calcmode="lin" valueType="num">
                                      <p:cBhvr>
                                        <p:cTn id="34" dur="500" fill="hold"/>
                                        <p:tgtEl>
                                          <p:spTgt spid="3075"/>
                                        </p:tgtEl>
                                        <p:attrNameLst>
                                          <p:attrName>ppt_w</p:attrName>
                                        </p:attrNameLst>
                                      </p:cBhvr>
                                      <p:tavLst>
                                        <p:tav tm="0">
                                          <p:val>
                                            <p:fltVal val="0"/>
                                          </p:val>
                                        </p:tav>
                                        <p:tav tm="100000">
                                          <p:val>
                                            <p:strVal val="#ppt_w"/>
                                          </p:val>
                                        </p:tav>
                                      </p:tavLst>
                                    </p:anim>
                                    <p:anim calcmode="lin" valueType="num">
                                      <p:cBhvr>
                                        <p:cTn id="35" dur="500" fill="hold"/>
                                        <p:tgtEl>
                                          <p:spTgt spid="3075"/>
                                        </p:tgtEl>
                                        <p:attrNameLst>
                                          <p:attrName>ppt_h</p:attrName>
                                        </p:attrNameLst>
                                      </p:cBhvr>
                                      <p:tavLst>
                                        <p:tav tm="0">
                                          <p:val>
                                            <p:fltVal val="0"/>
                                          </p:val>
                                        </p:tav>
                                        <p:tav tm="100000">
                                          <p:val>
                                            <p:strVal val="#ppt_h"/>
                                          </p:val>
                                        </p:tav>
                                      </p:tavLst>
                                    </p:anim>
                                    <p:animEffect transition="in" filter="fade">
                                      <p:cBhvr>
                                        <p:cTn id="36" dur="500"/>
                                        <p:tgtEl>
                                          <p:spTgt spid="3075"/>
                                        </p:tgtEl>
                                      </p:cBhvr>
                                    </p:animEffect>
                                  </p:childTnLst>
                                </p:cTn>
                              </p:par>
                              <p:par>
                                <p:cTn id="37" presetID="53" presetClass="entr" presetSubtype="0" fill="hold" nodeType="withEffect">
                                  <p:stCondLst>
                                    <p:cond delay="0"/>
                                  </p:stCondLst>
                                  <p:childTnLst>
                                    <p:set>
                                      <p:cBhvr>
                                        <p:cTn id="38" dur="1" fill="hold">
                                          <p:stCondLst>
                                            <p:cond delay="0"/>
                                          </p:stCondLst>
                                        </p:cTn>
                                        <p:tgtEl>
                                          <p:spTgt spid="3076"/>
                                        </p:tgtEl>
                                        <p:attrNameLst>
                                          <p:attrName>style.visibility</p:attrName>
                                        </p:attrNameLst>
                                      </p:cBhvr>
                                      <p:to>
                                        <p:strVal val="visible"/>
                                      </p:to>
                                    </p:set>
                                    <p:anim calcmode="lin" valueType="num">
                                      <p:cBhvr>
                                        <p:cTn id="39" dur="500" fill="hold"/>
                                        <p:tgtEl>
                                          <p:spTgt spid="3076"/>
                                        </p:tgtEl>
                                        <p:attrNameLst>
                                          <p:attrName>ppt_w</p:attrName>
                                        </p:attrNameLst>
                                      </p:cBhvr>
                                      <p:tavLst>
                                        <p:tav tm="0">
                                          <p:val>
                                            <p:fltVal val="0"/>
                                          </p:val>
                                        </p:tav>
                                        <p:tav tm="100000">
                                          <p:val>
                                            <p:strVal val="#ppt_w"/>
                                          </p:val>
                                        </p:tav>
                                      </p:tavLst>
                                    </p:anim>
                                    <p:anim calcmode="lin" valueType="num">
                                      <p:cBhvr>
                                        <p:cTn id="40" dur="500" fill="hold"/>
                                        <p:tgtEl>
                                          <p:spTgt spid="3076"/>
                                        </p:tgtEl>
                                        <p:attrNameLst>
                                          <p:attrName>ppt_h</p:attrName>
                                        </p:attrNameLst>
                                      </p:cBhvr>
                                      <p:tavLst>
                                        <p:tav tm="0">
                                          <p:val>
                                            <p:fltVal val="0"/>
                                          </p:val>
                                        </p:tav>
                                        <p:tav tm="100000">
                                          <p:val>
                                            <p:strVal val="#ppt_h"/>
                                          </p:val>
                                        </p:tav>
                                      </p:tavLst>
                                    </p:anim>
                                    <p:animEffect transition="in" filter="fade">
                                      <p:cBhvr>
                                        <p:cTn id="41" dur="500"/>
                                        <p:tgtEl>
                                          <p:spTgt spid="3076"/>
                                        </p:tgtEl>
                                      </p:cBhvr>
                                    </p:animEffect>
                                  </p:childTnLst>
                                </p:cTn>
                              </p:par>
                            </p:childTnLst>
                          </p:cTn>
                        </p:par>
                        <p:par>
                          <p:cTn id="42" fill="hold">
                            <p:stCondLst>
                              <p:cond delay="1500"/>
                            </p:stCondLst>
                            <p:childTnLst>
                              <p:par>
                                <p:cTn id="43" presetID="53"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0" fill="hold" nodeType="withEffect">
                                  <p:stCondLst>
                                    <p:cond delay="0"/>
                                  </p:stCondLst>
                                  <p:childTnLst>
                                    <p:set>
                                      <p:cBhvr>
                                        <p:cTn id="49" dur="1" fill="hold">
                                          <p:stCondLst>
                                            <p:cond delay="0"/>
                                          </p:stCondLst>
                                        </p:cTn>
                                        <p:tgtEl>
                                          <p:spTgt spid="3077"/>
                                        </p:tgtEl>
                                        <p:attrNameLst>
                                          <p:attrName>style.visibility</p:attrName>
                                        </p:attrNameLst>
                                      </p:cBhvr>
                                      <p:to>
                                        <p:strVal val="visible"/>
                                      </p:to>
                                    </p:set>
                                    <p:anim calcmode="lin" valueType="num">
                                      <p:cBhvr>
                                        <p:cTn id="50" dur="500" fill="hold"/>
                                        <p:tgtEl>
                                          <p:spTgt spid="3077"/>
                                        </p:tgtEl>
                                        <p:attrNameLst>
                                          <p:attrName>ppt_w</p:attrName>
                                        </p:attrNameLst>
                                      </p:cBhvr>
                                      <p:tavLst>
                                        <p:tav tm="0">
                                          <p:val>
                                            <p:fltVal val="0"/>
                                          </p:val>
                                        </p:tav>
                                        <p:tav tm="100000">
                                          <p:val>
                                            <p:strVal val="#ppt_w"/>
                                          </p:val>
                                        </p:tav>
                                      </p:tavLst>
                                    </p:anim>
                                    <p:anim calcmode="lin" valueType="num">
                                      <p:cBhvr>
                                        <p:cTn id="51" dur="500" fill="hold"/>
                                        <p:tgtEl>
                                          <p:spTgt spid="3077"/>
                                        </p:tgtEl>
                                        <p:attrNameLst>
                                          <p:attrName>ppt_h</p:attrName>
                                        </p:attrNameLst>
                                      </p:cBhvr>
                                      <p:tavLst>
                                        <p:tav tm="0">
                                          <p:val>
                                            <p:fltVal val="0"/>
                                          </p:val>
                                        </p:tav>
                                        <p:tav tm="100000">
                                          <p:val>
                                            <p:strVal val="#ppt_h"/>
                                          </p:val>
                                        </p:tav>
                                      </p:tavLst>
                                    </p:anim>
                                    <p:animEffect transition="in" filter="fade">
                                      <p:cBhvr>
                                        <p:cTn id="52" dur="500"/>
                                        <p:tgtEl>
                                          <p:spTgt spid="3077"/>
                                        </p:tgtEl>
                                      </p:cBhvr>
                                    </p:animEffect>
                                  </p:childTnLst>
                                </p:cTn>
                              </p:par>
                            </p:childTnLst>
                          </p:cTn>
                        </p:par>
                        <p:par>
                          <p:cTn id="53" fill="hold">
                            <p:stCondLst>
                              <p:cond delay="2000"/>
                            </p:stCondLst>
                            <p:childTnLst>
                              <p:par>
                                <p:cTn id="54" presetID="53" presetClass="entr" presetSubtype="0" fill="hold" nodeType="afterEffect">
                                  <p:stCondLst>
                                    <p:cond delay="0"/>
                                  </p:stCondLst>
                                  <p:childTnLst>
                                    <p:set>
                                      <p:cBhvr>
                                        <p:cTn id="55" dur="1" fill="hold">
                                          <p:stCondLst>
                                            <p:cond delay="0"/>
                                          </p:stCondLst>
                                        </p:cTn>
                                        <p:tgtEl>
                                          <p:spTgt spid="3079"/>
                                        </p:tgtEl>
                                        <p:attrNameLst>
                                          <p:attrName>style.visibility</p:attrName>
                                        </p:attrNameLst>
                                      </p:cBhvr>
                                      <p:to>
                                        <p:strVal val="visible"/>
                                      </p:to>
                                    </p:set>
                                    <p:anim calcmode="lin" valueType="num">
                                      <p:cBhvr>
                                        <p:cTn id="56" dur="500" fill="hold"/>
                                        <p:tgtEl>
                                          <p:spTgt spid="3079"/>
                                        </p:tgtEl>
                                        <p:attrNameLst>
                                          <p:attrName>ppt_w</p:attrName>
                                        </p:attrNameLst>
                                      </p:cBhvr>
                                      <p:tavLst>
                                        <p:tav tm="0">
                                          <p:val>
                                            <p:fltVal val="0"/>
                                          </p:val>
                                        </p:tav>
                                        <p:tav tm="100000">
                                          <p:val>
                                            <p:strVal val="#ppt_w"/>
                                          </p:val>
                                        </p:tav>
                                      </p:tavLst>
                                    </p:anim>
                                    <p:anim calcmode="lin" valueType="num">
                                      <p:cBhvr>
                                        <p:cTn id="57" dur="500" fill="hold"/>
                                        <p:tgtEl>
                                          <p:spTgt spid="3079"/>
                                        </p:tgtEl>
                                        <p:attrNameLst>
                                          <p:attrName>ppt_h</p:attrName>
                                        </p:attrNameLst>
                                      </p:cBhvr>
                                      <p:tavLst>
                                        <p:tav tm="0">
                                          <p:val>
                                            <p:fltVal val="0"/>
                                          </p:val>
                                        </p:tav>
                                        <p:tav tm="100000">
                                          <p:val>
                                            <p:strVal val="#ppt_h"/>
                                          </p:val>
                                        </p:tav>
                                      </p:tavLst>
                                    </p:anim>
                                    <p:animEffect transition="in" filter="fade">
                                      <p:cBhvr>
                                        <p:cTn id="58" dur="500"/>
                                        <p:tgtEl>
                                          <p:spTgt spid="3079"/>
                                        </p:tgtEl>
                                      </p:cBhvr>
                                    </p:animEffect>
                                  </p:childTnLst>
                                </p:cTn>
                              </p:par>
                              <p:par>
                                <p:cTn id="59" presetID="53"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dmin\Desktop\12625-annie-oakley-cowgirl-with-guns-clipart-by-djart.jpg"/>
          <p:cNvPicPr>
            <a:picLocks noChangeAspect="1" noChangeArrowheads="1"/>
          </p:cNvPicPr>
          <p:nvPr/>
        </p:nvPicPr>
        <p:blipFill>
          <a:blip r:embed="rId3"/>
          <a:srcRect/>
          <a:stretch>
            <a:fillRect/>
          </a:stretch>
        </p:blipFill>
        <p:spPr bwMode="auto">
          <a:xfrm>
            <a:off x="500034" y="2857496"/>
            <a:ext cx="3214710" cy="3214710"/>
          </a:xfrm>
          <a:prstGeom prst="rect">
            <a:avLst/>
          </a:prstGeom>
          <a:noFill/>
        </p:spPr>
      </p:pic>
      <p:sp>
        <p:nvSpPr>
          <p:cNvPr id="2" name="TextBox 1"/>
          <p:cNvSpPr txBox="1"/>
          <p:nvPr/>
        </p:nvSpPr>
        <p:spPr>
          <a:xfrm>
            <a:off x="71422" y="1142984"/>
            <a:ext cx="900115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Егер өз еркімен қылмысқа дайындалуды әрі қарай жалғастырудан бас тартса, қылмыстық жауаптылық жоқ, бірақ оның бұған дейінгі әрекеттерінің ішінде өзге қылмыс құрамы болмауға тиіс. </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endParaRPr>
          </a:p>
        </p:txBody>
      </p:sp>
      <p:grpSp>
        <p:nvGrpSpPr>
          <p:cNvPr id="37" name="Группа 36"/>
          <p:cNvGrpSpPr/>
          <p:nvPr/>
        </p:nvGrpSpPr>
        <p:grpSpPr>
          <a:xfrm>
            <a:off x="3286116" y="2928934"/>
            <a:ext cx="5715008" cy="2928958"/>
            <a:chOff x="3286116" y="2928934"/>
            <a:chExt cx="5715008" cy="2928958"/>
          </a:xfrm>
        </p:grpSpPr>
        <p:sp>
          <p:nvSpPr>
            <p:cNvPr id="9" name="Облако 8"/>
            <p:cNvSpPr/>
            <p:nvPr/>
          </p:nvSpPr>
          <p:spPr>
            <a:xfrm>
              <a:off x="3286116" y="2928934"/>
              <a:ext cx="5715008" cy="2928958"/>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3" name="Прямоугольник 2"/>
            <p:cNvSpPr/>
            <p:nvPr/>
          </p:nvSpPr>
          <p:spPr>
            <a:xfrm>
              <a:off x="3786182" y="3429000"/>
              <a:ext cx="4572000" cy="1754326"/>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Мысалы, адам кісі өлтіруге дайындалып, тапанша ұрлап әкеліп қойса, онда бір қылмысқа дайындаламын деп басқа бір аяқталған қылмыс жасап қояды.</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endParaRPr>
            </a:p>
          </p:txBody>
        </p:sp>
      </p:grpSp>
      <p:cxnSp>
        <p:nvCxnSpPr>
          <p:cNvPr id="12" name="Shape 11"/>
          <p:cNvCxnSpPr>
            <a:stCxn id="2" idx="2"/>
            <a:endCxn id="9" idx="3"/>
          </p:cNvCxnSpPr>
          <p:nvPr/>
        </p:nvCxnSpPr>
        <p:spPr>
          <a:xfrm rot="16200000" flipH="1">
            <a:off x="4981267" y="1934046"/>
            <a:ext cx="753087" cy="1571620"/>
          </a:xfrm>
          <a:prstGeom prst="curved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857232"/>
            <a:ext cx="8572560" cy="132343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Егер адам қылмыс жасау үстінде оған байланысты емес әр түрлі себептерге байланысты діттеген арам пиғылы жүзеге аспай қалса, ол қылмыс жасауға оқталу болып табылады.</a:t>
            </a:r>
            <a:endPar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srcRect/>
          <a:stretch>
            <a:fillRect/>
          </a:stretch>
        </p:blipFill>
        <p:spPr bwMode="auto">
          <a:xfrm>
            <a:off x="5000628" y="2714620"/>
            <a:ext cx="2695575" cy="28575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928662" y="2714620"/>
            <a:ext cx="3643338" cy="295110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4929190" y="3929066"/>
            <a:ext cx="2843735" cy="2500330"/>
            <a:chOff x="4942975" y="3571876"/>
            <a:chExt cx="2843735" cy="2500330"/>
          </a:xfrm>
        </p:grpSpPr>
        <p:pic>
          <p:nvPicPr>
            <p:cNvPr id="6149" name="Picture 5" descr="C:\Users\admin\Desktop\1379774-102563-Cartoon-Clipart-Bad-Devil-Heart-Character-With-A-Trident.jpg"/>
            <p:cNvPicPr>
              <a:picLocks noChangeAspect="1" noChangeArrowheads="1"/>
            </p:cNvPicPr>
            <p:nvPr/>
          </p:nvPicPr>
          <p:blipFill>
            <a:blip r:embed="rId3"/>
            <a:srcRect/>
            <a:stretch>
              <a:fillRect/>
            </a:stretch>
          </p:blipFill>
          <p:spPr bwMode="auto">
            <a:xfrm>
              <a:off x="5286380" y="3571876"/>
              <a:ext cx="2500330" cy="2500330"/>
            </a:xfrm>
            <a:prstGeom prst="rect">
              <a:avLst/>
            </a:prstGeom>
            <a:noFill/>
          </p:spPr>
        </p:pic>
        <p:pic>
          <p:nvPicPr>
            <p:cNvPr id="6148" name="Picture 4"/>
            <p:cNvPicPr>
              <a:picLocks noChangeAspect="1" noChangeArrowheads="1"/>
            </p:cNvPicPr>
            <p:nvPr/>
          </p:nvPicPr>
          <p:blipFill>
            <a:blip r:embed="rId4"/>
            <a:srcRect t="20000" b="17500"/>
            <a:stretch>
              <a:fillRect/>
            </a:stretch>
          </p:blipFill>
          <p:spPr bwMode="auto">
            <a:xfrm rot="5689499">
              <a:off x="4367460" y="4325044"/>
              <a:ext cx="2064928" cy="913897"/>
            </a:xfrm>
            <a:prstGeom prst="rect">
              <a:avLst/>
            </a:prstGeom>
            <a:noFill/>
            <a:ln w="9525">
              <a:noFill/>
              <a:miter lim="800000"/>
              <a:headEnd/>
              <a:tailEnd/>
            </a:ln>
            <a:effectLst/>
          </p:spPr>
        </p:pic>
      </p:grpSp>
      <p:pic>
        <p:nvPicPr>
          <p:cNvPr id="6147" name="Picture 3"/>
          <p:cNvPicPr>
            <a:picLocks noChangeAspect="1" noChangeArrowheads="1"/>
          </p:cNvPicPr>
          <p:nvPr/>
        </p:nvPicPr>
        <p:blipFill>
          <a:blip r:embed="rId5"/>
          <a:srcRect/>
          <a:stretch>
            <a:fillRect/>
          </a:stretch>
        </p:blipFill>
        <p:spPr bwMode="auto">
          <a:xfrm>
            <a:off x="2629389" y="3786190"/>
            <a:ext cx="1765662" cy="2643206"/>
          </a:xfrm>
          <a:prstGeom prst="rect">
            <a:avLst/>
          </a:prstGeom>
          <a:noFill/>
          <a:ln w="9525">
            <a:noFill/>
            <a:miter lim="800000"/>
            <a:headEnd/>
            <a:tailEnd/>
          </a:ln>
          <a:effectLst/>
        </p:spPr>
      </p:pic>
      <p:sp>
        <p:nvSpPr>
          <p:cNvPr id="2" name="TextBox 1"/>
          <p:cNvSpPr txBox="1"/>
          <p:nvPr/>
        </p:nvSpPr>
        <p:spPr>
          <a:xfrm>
            <a:off x="142844" y="1214422"/>
            <a:ext cx="8643998"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Зардаптың келуі қылмыстың аяқталу уақыты деп есептеледі. Егер зардап тумай қалса, ол тек оқталу. </a:t>
            </a:r>
            <a:endPar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endParaRPr>
          </a:p>
        </p:txBody>
      </p:sp>
      <p:sp>
        <p:nvSpPr>
          <p:cNvPr id="3" name="TextBox 2"/>
          <p:cNvSpPr txBox="1"/>
          <p:nvPr/>
        </p:nvSpPr>
        <p:spPr>
          <a:xfrm>
            <a:off x="142844" y="2357430"/>
            <a:ext cx="8572560" cy="783193"/>
          </a:xfrm>
          <a:prstGeom prst="wedgeRoundRectCallout">
            <a:avLst>
              <a:gd name="adj1" fmla="val -40"/>
              <a:gd name="adj2" fmla="val 137872"/>
              <a:gd name="adj3" fmla="val 16667"/>
            </a:avLst>
          </a:prstGeom>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Мысалы, кісіні өлтіремін деп у беріп қояды, бірақ оны басқа кісілер келіп құтқарып алады.</a:t>
            </a:r>
            <a:endPar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6"/>
          <a:srcRect/>
          <a:stretch>
            <a:fillRect/>
          </a:stretch>
        </p:blipFill>
        <p:spPr bwMode="auto">
          <a:xfrm flipH="1">
            <a:off x="843439" y="4143380"/>
            <a:ext cx="1836433" cy="2286016"/>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794" y="357166"/>
            <a:ext cx="4561633"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k-K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Жарамсыз оқталу</a:t>
            </a:r>
            <a:endParaRPr lang="ru-RU"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endParaRPr>
          </a:p>
        </p:txBody>
      </p:sp>
      <p:sp>
        <p:nvSpPr>
          <p:cNvPr id="4" name="TextBox 3"/>
          <p:cNvSpPr txBox="1"/>
          <p:nvPr/>
        </p:nvSpPr>
        <p:spPr>
          <a:xfrm>
            <a:off x="357158" y="2928934"/>
            <a:ext cx="3714776" cy="1477328"/>
          </a:xfrm>
          <a:prstGeom prst="rect">
            <a:avLst/>
          </a:prstGeom>
          <a:noFill/>
        </p:spPr>
        <p:txBody>
          <a:bodyPr wrap="square" rtlCol="0">
            <a:spAutoFit/>
          </a:bodyPr>
          <a:lstStyle/>
          <a:p>
            <a:pPr algn="ctr"/>
            <a:r>
              <a:rPr lang="kk-K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Адам терезенің сыртынан “ұйықтап жатқан адамға” оқ атады, ал, шын мәнінде, ол бұған дейін оқ тигенше өліп қалған болып шығады.</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TextBox 4"/>
          <p:cNvSpPr txBox="1"/>
          <p:nvPr/>
        </p:nvSpPr>
        <p:spPr>
          <a:xfrm>
            <a:off x="4286248" y="2928934"/>
            <a:ext cx="3571900" cy="1477328"/>
          </a:xfrm>
          <a:prstGeom prst="rect">
            <a:avLst/>
          </a:prstGeom>
          <a:noFill/>
        </p:spPr>
        <p:txBody>
          <a:bodyPr wrap="square" rtlCol="0">
            <a:spAutoFit/>
          </a:bodyPr>
          <a:lstStyle/>
          <a:p>
            <a:pPr algn="ctr"/>
            <a:r>
              <a:rPr lang="kk-K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Кісінің маңдайына мылтық тіреп, шүріппені басады, бірақ айыпты адамның еркінен тыс жағдайларға байланысты атылмай қалады.</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Прямоугольник 5"/>
          <p:cNvSpPr/>
          <p:nvPr/>
        </p:nvSpPr>
        <p:spPr>
          <a:xfrm>
            <a:off x="500034" y="2071678"/>
            <a:ext cx="342902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r>
              <a:rPr lang="kk-KZ"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жарамсыз объектіге</a:t>
            </a: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 </a:t>
            </a:r>
            <a:r>
              <a:rPr lang="kk-KZ"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оқталу</a:t>
            </a:r>
          </a:p>
        </p:txBody>
      </p:sp>
      <p:sp>
        <p:nvSpPr>
          <p:cNvPr id="7" name="Прямоугольник 6"/>
          <p:cNvSpPr/>
          <p:nvPr/>
        </p:nvSpPr>
        <p:spPr>
          <a:xfrm>
            <a:off x="4357686" y="2071678"/>
            <a:ext cx="335758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r>
              <a:rPr lang="kk-KZ"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жарамсыз құралмен</a:t>
            </a: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 </a:t>
            </a:r>
            <a:r>
              <a:rPr lang="kk-KZ"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rPr>
              <a:t>оқталу</a:t>
            </a:r>
            <a:endPar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Times New Roman" pitchFamily="18" charset="0"/>
              <a:cs typeface="Times New Roman" pitchFamily="18" charset="0"/>
            </a:endParaRPr>
          </a:p>
        </p:txBody>
      </p:sp>
      <p:cxnSp>
        <p:nvCxnSpPr>
          <p:cNvPr id="9" name="Shape 8"/>
          <p:cNvCxnSpPr>
            <a:stCxn id="2" idx="1"/>
            <a:endCxn id="6" idx="0"/>
          </p:cNvCxnSpPr>
          <p:nvPr/>
        </p:nvCxnSpPr>
        <p:spPr>
          <a:xfrm rot="10800000" flipH="1" flipV="1">
            <a:off x="1928794" y="649554"/>
            <a:ext cx="285752" cy="1422124"/>
          </a:xfrm>
          <a:prstGeom prst="bentConnector4">
            <a:avLst>
              <a:gd name="adj1" fmla="val -79999"/>
              <a:gd name="adj2" fmla="val 602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hape 10"/>
          <p:cNvCxnSpPr>
            <a:stCxn id="2" idx="3"/>
            <a:endCxn id="7" idx="0"/>
          </p:cNvCxnSpPr>
          <p:nvPr/>
        </p:nvCxnSpPr>
        <p:spPr>
          <a:xfrm flipH="1">
            <a:off x="6036479" y="649554"/>
            <a:ext cx="453948" cy="1422124"/>
          </a:xfrm>
          <a:prstGeom prst="bentConnector4">
            <a:avLst>
              <a:gd name="adj1" fmla="val -50358"/>
              <a:gd name="adj2" fmla="val 60280"/>
            </a:avLst>
          </a:prstGeom>
          <a:ln>
            <a:tailEnd type="arrow"/>
          </a:ln>
        </p:spPr>
        <p:style>
          <a:lnRef idx="2">
            <a:schemeClr val="accent1"/>
          </a:lnRef>
          <a:fillRef idx="0">
            <a:schemeClr val="accent1"/>
          </a:fillRef>
          <a:effectRef idx="1">
            <a:schemeClr val="accent1"/>
          </a:effectRef>
          <a:fontRef idx="minor">
            <a:schemeClr val="tx1"/>
          </a:fontRef>
        </p:style>
      </p:cxnSp>
      <p:pic>
        <p:nvPicPr>
          <p:cNvPr id="2050" name="Picture 2" descr="C:\Users\admin\Desktop\1197098440972979549addon_sleeping.svg.med.png"/>
          <p:cNvPicPr>
            <a:picLocks noChangeAspect="1" noChangeArrowheads="1"/>
          </p:cNvPicPr>
          <p:nvPr/>
        </p:nvPicPr>
        <p:blipFill>
          <a:blip r:embed="rId3"/>
          <a:srcRect/>
          <a:stretch>
            <a:fillRect/>
          </a:stretch>
        </p:blipFill>
        <p:spPr bwMode="auto">
          <a:xfrm>
            <a:off x="1000100" y="4500571"/>
            <a:ext cx="2500330" cy="1942459"/>
          </a:xfrm>
          <a:prstGeom prst="rect">
            <a:avLst/>
          </a:prstGeom>
          <a:noFill/>
        </p:spPr>
      </p:pic>
      <p:pic>
        <p:nvPicPr>
          <p:cNvPr id="2051" name="Picture 3" descr="C:\Users\admin\Desktop\4689-convicted-male-criminal-pointing-and-shooting-a-gun-clipart-by-dennis-cox-at-wackystock.jpg"/>
          <p:cNvPicPr>
            <a:picLocks noChangeAspect="1" noChangeArrowheads="1"/>
          </p:cNvPicPr>
          <p:nvPr/>
        </p:nvPicPr>
        <p:blipFill>
          <a:blip r:embed="rId4"/>
          <a:srcRect/>
          <a:stretch>
            <a:fillRect/>
          </a:stretch>
        </p:blipFill>
        <p:spPr bwMode="auto">
          <a:xfrm>
            <a:off x="4643438" y="4500570"/>
            <a:ext cx="1928826" cy="1928826"/>
          </a:xfrm>
          <a:prstGeom prst="rect">
            <a:avLst/>
          </a:prstGeom>
          <a:noFill/>
        </p:spPr>
      </p:pic>
      <p:pic>
        <p:nvPicPr>
          <p:cNvPr id="2054" name="Picture 6" descr="C:\Users\admin\Desktop\11954360131725219243smick_Silhouette_man.svg.med.png"/>
          <p:cNvPicPr>
            <a:picLocks noChangeAspect="1" noChangeArrowheads="1"/>
          </p:cNvPicPr>
          <p:nvPr/>
        </p:nvPicPr>
        <p:blipFill>
          <a:blip r:embed="rId5"/>
          <a:srcRect r="42500"/>
          <a:stretch>
            <a:fillRect/>
          </a:stretch>
        </p:blipFill>
        <p:spPr bwMode="auto">
          <a:xfrm>
            <a:off x="6286512" y="4500570"/>
            <a:ext cx="1143008" cy="1967960"/>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b="13190"/>
          <a:stretch>
            <a:fillRect/>
          </a:stretch>
        </p:blipFill>
        <p:spPr bwMode="auto">
          <a:xfrm>
            <a:off x="1000100" y="4714884"/>
            <a:ext cx="1571636" cy="148258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b="3571"/>
          <a:stretch>
            <a:fillRect/>
          </a:stretch>
        </p:blipFill>
        <p:spPr bwMode="auto">
          <a:xfrm flipH="1">
            <a:off x="6215074" y="2857496"/>
            <a:ext cx="1928826" cy="1952943"/>
          </a:xfrm>
          <a:prstGeom prst="rect">
            <a:avLst/>
          </a:prstGeom>
          <a:noFill/>
          <a:ln w="9525">
            <a:noFill/>
            <a:miter lim="800000"/>
            <a:headEnd/>
            <a:tailEnd/>
          </a:ln>
          <a:effectLst/>
        </p:spPr>
      </p:pic>
      <p:sp>
        <p:nvSpPr>
          <p:cNvPr id="2" name="TextBox 1"/>
          <p:cNvSpPr txBox="1"/>
          <p:nvPr/>
        </p:nvSpPr>
        <p:spPr>
          <a:xfrm>
            <a:off x="1768476" y="928670"/>
            <a:ext cx="5607048" cy="646331"/>
          </a:xfrm>
          <a:prstGeom prst="rect">
            <a:avLst/>
          </a:prstGeom>
          <a:noFill/>
        </p:spPr>
        <p:txBody>
          <a:bodyPr wrap="none" rtlCol="0">
            <a:spAutoFit/>
          </a:bodyPr>
          <a:lstStyle/>
          <a:p>
            <a:r>
              <a:rPr lang="kk-KZ" sz="3600" b="1" cap="all" dirty="0" smtClean="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Times New Roman" pitchFamily="18" charset="0"/>
                <a:cs typeface="Times New Roman" pitchFamily="18" charset="0"/>
              </a:rPr>
              <a:t>Аяқталған қылмыс</a:t>
            </a:r>
            <a:endParaRPr lang="ru-RU" sz="360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TextBox 2"/>
          <p:cNvSpPr txBox="1"/>
          <p:nvPr/>
        </p:nvSpPr>
        <p:spPr>
          <a:xfrm>
            <a:off x="0" y="1785926"/>
            <a:ext cx="9144000" cy="1015663"/>
          </a:xfrm>
          <a:prstGeom prst="rect">
            <a:avLst/>
          </a:prstGeom>
          <a:noFill/>
        </p:spPr>
        <p:txBody>
          <a:bodyPr wrap="square" rtlCol="0">
            <a:spAutoFit/>
          </a:bodyPr>
          <a:lstStyle/>
          <a:p>
            <a:pPr algn="ctr"/>
            <a:r>
              <a:rPr lang="kk-KZ" sz="2000"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Егерде көзделіп отырған әрекетте оның заңдағы көлеңкесі болып табылатын қылмыс құрамының барлық белгілері бар болатын болса, онда қылмыс аяқталған деп есептеледі. </a:t>
            </a:r>
            <a:endParaRPr lang="ru-RU" sz="2000" b="1" dirty="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TextBox 3"/>
          <p:cNvSpPr txBox="1"/>
          <p:nvPr/>
        </p:nvSpPr>
        <p:spPr>
          <a:xfrm>
            <a:off x="285720" y="3143248"/>
            <a:ext cx="5357818"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kk-KZ" dirty="0" smtClean="0">
                <a:latin typeface="Times New Roman" pitchFamily="18" charset="0"/>
                <a:cs typeface="Times New Roman" pitchFamily="18" charset="0"/>
              </a:rPr>
              <a:t>Егер заңдағы қылмыс құрамында зардап міндетті белгі болып келтірілген болса, ол </a:t>
            </a:r>
            <a:r>
              <a:rPr lang="kk-KZ" b="1" dirty="0" smtClean="0">
                <a:latin typeface="Times New Roman" pitchFamily="18" charset="0"/>
                <a:cs typeface="Times New Roman" pitchFamily="18" charset="0"/>
              </a:rPr>
              <a:t>материалдық </a:t>
            </a:r>
            <a:r>
              <a:rPr lang="kk-KZ" dirty="0" smtClean="0">
                <a:latin typeface="Times New Roman" pitchFamily="18" charset="0"/>
                <a:cs typeface="Times New Roman" pitchFamily="18" charset="0"/>
              </a:rPr>
              <a:t>деп аталады да, ол қылмыстың аяқталу уақыты болып зардартың туған уақыты танылады.</a:t>
            </a:r>
            <a:endParaRPr lang="ru-RU" dirty="0">
              <a:latin typeface="Times New Roman" pitchFamily="18" charset="0"/>
              <a:cs typeface="Times New Roman" pitchFamily="18" charset="0"/>
            </a:endParaRPr>
          </a:p>
        </p:txBody>
      </p:sp>
      <p:sp>
        <p:nvSpPr>
          <p:cNvPr id="5" name="TextBox 4"/>
          <p:cNvSpPr txBox="1"/>
          <p:nvPr/>
        </p:nvSpPr>
        <p:spPr>
          <a:xfrm>
            <a:off x="3357554" y="4786322"/>
            <a:ext cx="5429256" cy="1477328"/>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kk-KZ" dirty="0" smtClean="0">
                <a:latin typeface="Times New Roman" pitchFamily="18" charset="0"/>
                <a:cs typeface="Times New Roman" pitchFamily="18" charset="0"/>
              </a:rPr>
              <a:t>Егерде қылмыс құрамында тек қана әрекет (іс-әрекет немесе әрекетсіздік) келтіріліп, зардап көрсетілмеген болса, ол қылмыс құрамы </a:t>
            </a:r>
            <a:r>
              <a:rPr lang="kk-KZ" b="1" dirty="0" smtClean="0">
                <a:latin typeface="Times New Roman" pitchFamily="18" charset="0"/>
                <a:cs typeface="Times New Roman" pitchFamily="18" charset="0"/>
              </a:rPr>
              <a:t>формалдық</a:t>
            </a:r>
            <a:r>
              <a:rPr lang="kk-KZ" dirty="0" smtClean="0">
                <a:latin typeface="Times New Roman" pitchFamily="18" charset="0"/>
                <a:cs typeface="Times New Roman" pitchFamily="18" charset="0"/>
              </a:rPr>
              <a:t> деп танылады да, қылмыстың аяқталу уақыты болып заңда көрсетілген барлық әрекеттерді бітіру сәті танылады.</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32"/>
            <a:ext cx="9144000" cy="523220"/>
          </a:xfrm>
          <a:prstGeom prst="rect">
            <a:avLst/>
          </a:prstGeom>
          <a:noFill/>
        </p:spPr>
        <p:txBody>
          <a:bodyPr wrap="square" rtlCol="0">
            <a:spAutoFit/>
          </a:bodyPr>
          <a:lstStyle/>
          <a:p>
            <a:pPr algn="ctr"/>
            <a:r>
              <a:rPr lang="kk-K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Қылмыс жасаудан өз еркімен бас тарту</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TextBox 2"/>
          <p:cNvSpPr txBox="1"/>
          <p:nvPr/>
        </p:nvSpPr>
        <p:spPr>
          <a:xfrm>
            <a:off x="0" y="1571612"/>
            <a:ext cx="9144000" cy="1323439"/>
          </a:xfrm>
          <a:prstGeom prst="rect">
            <a:avLst/>
          </a:prstGeom>
          <a:noFill/>
        </p:spPr>
        <p:txBody>
          <a:bodyPr wrap="square" rtlCol="0">
            <a:spAutoFit/>
          </a:bodyPr>
          <a:lstStyle/>
          <a:p>
            <a:pPr algn="ctr"/>
            <a:r>
              <a:rPr lang="kk-KZ"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Егер кісі өзінің дайындалу іс-әрекеттерін немесе оқталу үстінде өз қылмыстық әрекетін (іс-әрекет немесе әрекетсіздік) әрі қарай жалғастырудан ешкімнің қысталуынсыз бас тартса, өз еркімен бас тарту деп танылады және бас тартқан адам қылмыстық жауаптылықтан босатылады.</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TextBox 4"/>
          <p:cNvSpPr txBox="1"/>
          <p:nvPr/>
        </p:nvSpPr>
        <p:spPr>
          <a:xfrm>
            <a:off x="1785918" y="3214686"/>
            <a:ext cx="1928826"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kk-KZ" dirty="0" smtClean="0">
                <a:latin typeface="Times New Roman" pitchFamily="18" charset="0"/>
                <a:cs typeface="Times New Roman" pitchFamily="18" charset="0"/>
              </a:rPr>
              <a:t>Амалсыз емес, өз еркімен болуы</a:t>
            </a:r>
            <a:endParaRPr lang="ru-RU" dirty="0">
              <a:latin typeface="Times New Roman" pitchFamily="18" charset="0"/>
              <a:cs typeface="Times New Roman" pitchFamily="18" charset="0"/>
            </a:endParaRPr>
          </a:p>
        </p:txBody>
      </p:sp>
      <p:sp>
        <p:nvSpPr>
          <p:cNvPr id="6" name="TextBox 5"/>
          <p:cNvSpPr txBox="1"/>
          <p:nvPr/>
        </p:nvSpPr>
        <p:spPr>
          <a:xfrm>
            <a:off x="142844" y="3857628"/>
            <a:ext cx="35719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kk-KZ" dirty="0" smtClean="0">
                <a:latin typeface="Times New Roman" pitchFamily="18" charset="0"/>
                <a:cs typeface="Times New Roman" pitchFamily="18" charset="0"/>
              </a:rPr>
              <a:t>Әлі де ойласып қалатындай емес, бас тарту кесімді түрде болуы.</a:t>
            </a:r>
            <a:endParaRPr lang="ru-RU" dirty="0">
              <a:latin typeface="Times New Roman" pitchFamily="18" charset="0"/>
              <a:cs typeface="Times New Roman" pitchFamily="18" charset="0"/>
            </a:endParaRPr>
          </a:p>
        </p:txBody>
      </p:sp>
      <p:sp>
        <p:nvSpPr>
          <p:cNvPr id="7" name="TextBox 6"/>
          <p:cNvSpPr txBox="1"/>
          <p:nvPr/>
        </p:nvSpPr>
        <p:spPr>
          <a:xfrm>
            <a:off x="1714480" y="4500570"/>
            <a:ext cx="2000264"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kk-KZ" dirty="0" smtClean="0">
                <a:latin typeface="Times New Roman" pitchFamily="18" charset="0"/>
                <a:cs typeface="Times New Roman" pitchFamily="18" charset="0"/>
              </a:rPr>
              <a:t>Қылмысты аяғына дейін жеткізбеуі.</a:t>
            </a:r>
            <a:endParaRPr lang="ru-RU" dirty="0">
              <a:latin typeface="Times New Roman" pitchFamily="18" charset="0"/>
              <a:cs typeface="Times New Roman" pitchFamily="18" charset="0"/>
            </a:endParaRPr>
          </a:p>
        </p:txBody>
      </p:sp>
      <p:sp>
        <p:nvSpPr>
          <p:cNvPr id="8" name="TextBox 7"/>
          <p:cNvSpPr txBox="1"/>
          <p:nvPr/>
        </p:nvSpPr>
        <p:spPr>
          <a:xfrm>
            <a:off x="214282" y="5143512"/>
            <a:ext cx="350043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kk-KZ" dirty="0" smtClean="0">
                <a:latin typeface="Times New Roman" pitchFamily="18" charset="0"/>
                <a:cs typeface="Times New Roman" pitchFamily="18" charset="0"/>
              </a:rPr>
              <a:t>Қылмысты аяғына дейін жеткізу мүмкін екендігін ұғыну.</a:t>
            </a:r>
            <a:endParaRPr lang="ru-RU" dirty="0">
              <a:latin typeface="Times New Roman" pitchFamily="18" charset="0"/>
              <a:cs typeface="Times New Roman" pitchFamily="18" charset="0"/>
            </a:endParaRPr>
          </a:p>
        </p:txBody>
      </p:sp>
      <p:sp>
        <p:nvSpPr>
          <p:cNvPr id="9" name="TextBox 8"/>
          <p:cNvSpPr txBox="1"/>
          <p:nvPr/>
        </p:nvSpPr>
        <p:spPr>
          <a:xfrm>
            <a:off x="500034" y="5786454"/>
            <a:ext cx="321471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kk-KZ" dirty="0" smtClean="0">
                <a:latin typeface="Times New Roman" pitchFamily="18" charset="0"/>
                <a:cs typeface="Times New Roman" pitchFamily="18" charset="0"/>
              </a:rPr>
              <a:t>Бұған дейінгі әрекетінде басқа қылмыс құрамының болмауы</a:t>
            </a:r>
            <a:endParaRPr lang="ru-RU"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srcRect/>
          <a:stretch>
            <a:fillRect/>
          </a:stretch>
        </p:blipFill>
        <p:spPr bwMode="auto">
          <a:xfrm>
            <a:off x="6857999" y="3214686"/>
            <a:ext cx="2143125" cy="3267075"/>
          </a:xfrm>
          <a:prstGeom prst="rect">
            <a:avLst/>
          </a:prstGeom>
          <a:noFill/>
          <a:ln w="9525">
            <a:noFill/>
            <a:miter lim="800000"/>
            <a:headEnd/>
            <a:tailEnd/>
          </a:ln>
          <a:effectLst/>
        </p:spPr>
      </p:pic>
      <p:sp>
        <p:nvSpPr>
          <p:cNvPr id="4" name="TextBox 3"/>
          <p:cNvSpPr txBox="1"/>
          <p:nvPr/>
        </p:nvSpPr>
        <p:spPr>
          <a:xfrm>
            <a:off x="3929058" y="3500438"/>
            <a:ext cx="2714612" cy="2585323"/>
          </a:xfrm>
          <a:prstGeom prst="wedgeRectCallout">
            <a:avLst>
              <a:gd name="adj1" fmla="val 76383"/>
              <a:gd name="adj2" fmla="val -29280"/>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k-KZ"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Кісі қылмыстан өз еркімен бас тартты деп тану үшін және қылмыстық жауаптылықтан босату үшін бірнеше талапты орындауы керек</a:t>
            </a:r>
            <a:endParaRPr lang="ru-RU"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lculated_risk">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Городск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Пото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_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Override1.xml><?xml version="1.0" encoding="utf-8"?>
<a:themeOverride xmlns:a="http://schemas.openxmlformats.org/drawingml/2006/main">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5.xml><?xml version="1.0" encoding="utf-8"?>
<a:themeOverride xmlns:a="http://schemas.openxmlformats.org/drawingml/2006/main">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6.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7.xml><?xml version="1.0" encoding="utf-8"?>
<a:themeOverride xmlns:a="http://schemas.openxmlformats.org/drawingml/2006/main">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otalTime>421</TotalTime>
  <Words>718</Words>
  <Application>Microsoft Office PowerPoint</Application>
  <PresentationFormat>Экран (4:3)</PresentationFormat>
  <Paragraphs>55</Paragraphs>
  <Slides>13</Slides>
  <Notes>0</Notes>
  <HiddenSlides>0</HiddenSlides>
  <MMClips>0</MMClips>
  <ScaleCrop>false</ScaleCrop>
  <HeadingPairs>
    <vt:vector size="4" baseType="variant">
      <vt:variant>
        <vt:lpstr>Тема</vt:lpstr>
      </vt:variant>
      <vt:variant>
        <vt:i4>9</vt:i4>
      </vt:variant>
      <vt:variant>
        <vt:lpstr>Заголовки слайдов</vt:lpstr>
      </vt:variant>
      <vt:variant>
        <vt:i4>13</vt:i4>
      </vt:variant>
    </vt:vector>
  </HeadingPairs>
  <TitlesOfParts>
    <vt:vector size="22" baseType="lpstr">
      <vt:lpstr>Тема Office</vt:lpstr>
      <vt:lpstr>calculated_risk</vt:lpstr>
      <vt:lpstr>Городская</vt:lpstr>
      <vt:lpstr>Поток</vt:lpstr>
      <vt:lpstr>Изящная</vt:lpstr>
      <vt:lpstr>Открытая</vt:lpstr>
      <vt:lpstr>1_Открытая</vt:lpstr>
      <vt:lpstr>Эркер</vt:lpstr>
      <vt:lpstr>Справедливость</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51</cp:revision>
  <dcterms:created xsi:type="dcterms:W3CDTF">2012-03-12T10:56:22Z</dcterms:created>
  <dcterms:modified xsi:type="dcterms:W3CDTF">2012-03-15T13:14:54Z</dcterms:modified>
</cp:coreProperties>
</file>