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2" r:id="rId3"/>
    <p:sldId id="256" r:id="rId4"/>
    <p:sldId id="258" r:id="rId5"/>
    <p:sldId id="263" r:id="rId6"/>
    <p:sldId id="262" r:id="rId7"/>
    <p:sldId id="265" r:id="rId8"/>
    <p:sldId id="266" r:id="rId9"/>
    <p:sldId id="267" r:id="rId10"/>
    <p:sldId id="268" r:id="rId11"/>
    <p:sldId id="273" r:id="rId12"/>
    <p:sldId id="257" r:id="rId13"/>
    <p:sldId id="259" r:id="rId14"/>
    <p:sldId id="260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FDAAE0-8933-4793-B7AA-59681E5EDAC8}" type="doc">
      <dgm:prSet loTypeId="urn:microsoft.com/office/officeart/2005/8/layout/v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162624-2EA5-4BBC-85F5-728EBBD803B7}">
      <dgm:prSet phldrT="[Текст]" custT="1"/>
      <dgm:spPr/>
      <dgm:t>
        <a:bodyPr/>
        <a:lstStyle/>
        <a:p>
          <a:r>
            <a:rPr lang="kk-KZ" sz="2800" b="1" i="1" dirty="0" smtClean="0">
              <a:latin typeface="Times New Roman" pitchFamily="18" charset="0"/>
              <a:cs typeface="Times New Roman" pitchFamily="18" charset="0"/>
            </a:rPr>
            <a:t>Оқу мақсаттары</a:t>
          </a:r>
          <a:endParaRPr lang="ru-RU" sz="2800" b="1" i="1" dirty="0">
            <a:latin typeface="Times New Roman" pitchFamily="18" charset="0"/>
            <a:cs typeface="Times New Roman" pitchFamily="18" charset="0"/>
          </a:endParaRPr>
        </a:p>
      </dgm:t>
    </dgm:pt>
    <dgm:pt modelId="{F1AC819C-29A8-4A0D-97EA-58689196966D}" type="parTrans" cxnId="{EC69B0AC-0DF7-47B5-9031-3613EE7C93E6}">
      <dgm:prSet/>
      <dgm:spPr/>
      <dgm:t>
        <a:bodyPr/>
        <a:lstStyle/>
        <a:p>
          <a:endParaRPr lang="ru-RU"/>
        </a:p>
      </dgm:t>
    </dgm:pt>
    <dgm:pt modelId="{5D70D81B-42F4-4D76-AC20-24CB76DBB863}" type="sibTrans" cxnId="{EC69B0AC-0DF7-47B5-9031-3613EE7C93E6}">
      <dgm:prSet/>
      <dgm:spPr/>
      <dgm:t>
        <a:bodyPr/>
        <a:lstStyle/>
        <a:p>
          <a:endParaRPr lang="ru-RU"/>
        </a:p>
      </dgm:t>
    </dgm:pt>
    <dgm:pt modelId="{C3A5314A-6F3E-410A-A394-04759C659EDC}">
      <dgm:prSet phldrT="[Текст]" custT="1"/>
      <dgm:spPr/>
      <dgm:t>
        <a:bodyPr/>
        <a:lstStyle/>
        <a:p>
          <a:r>
            <a:rPr lang="kk-KZ" sz="2400" dirty="0" smtClean="0">
              <a:effectLst/>
              <a:latin typeface="Times New Roman"/>
              <a:ea typeface="MS Minngs"/>
            </a:rPr>
            <a:t>Қылмыстық жазалаудың мәнін түсіну</a:t>
          </a:r>
          <a:endParaRPr lang="ru-RU" sz="2400" b="1" i="1" dirty="0"/>
        </a:p>
      </dgm:t>
    </dgm:pt>
    <dgm:pt modelId="{2781C268-E24E-455E-AF8C-3E59BB5157CE}" type="parTrans" cxnId="{12ED80E1-73AB-40FE-9F56-BCB8A948C06A}">
      <dgm:prSet/>
      <dgm:spPr/>
      <dgm:t>
        <a:bodyPr/>
        <a:lstStyle/>
        <a:p>
          <a:endParaRPr lang="ru-RU"/>
        </a:p>
      </dgm:t>
    </dgm:pt>
    <dgm:pt modelId="{35B562F2-C4F1-49BE-B4A9-DAF618EB2E4A}" type="sibTrans" cxnId="{12ED80E1-73AB-40FE-9F56-BCB8A948C06A}">
      <dgm:prSet/>
      <dgm:spPr/>
      <dgm:t>
        <a:bodyPr/>
        <a:lstStyle/>
        <a:p>
          <a:endParaRPr lang="ru-RU"/>
        </a:p>
      </dgm:t>
    </dgm:pt>
    <dgm:pt modelId="{FAA6AE3B-339A-47D7-8E8F-D140C062C4A2}">
      <dgm:prSet phldrT="[Текст]" custT="1"/>
      <dgm:spPr/>
      <dgm:t>
        <a:bodyPr/>
        <a:lstStyle/>
        <a:p>
          <a:r>
            <a:rPr lang="kk-KZ" sz="3200" b="1" i="1" dirty="0" smtClean="0">
              <a:latin typeface="Times New Roman" pitchFamily="18" charset="0"/>
              <a:cs typeface="Times New Roman" pitchFamily="18" charset="0"/>
            </a:rPr>
            <a:t>Жетістік критерийлері</a:t>
          </a:r>
          <a:endParaRPr lang="ru-RU" sz="3200" b="1" i="1" dirty="0">
            <a:latin typeface="Times New Roman" pitchFamily="18" charset="0"/>
            <a:cs typeface="Times New Roman" pitchFamily="18" charset="0"/>
          </a:endParaRPr>
        </a:p>
      </dgm:t>
    </dgm:pt>
    <dgm:pt modelId="{259ED6F0-954F-43C0-90A5-1911E40F3F89}" type="parTrans" cxnId="{9218D0F9-1E1E-4D9E-BA59-0CC1039EA01A}">
      <dgm:prSet/>
      <dgm:spPr/>
      <dgm:t>
        <a:bodyPr/>
        <a:lstStyle/>
        <a:p>
          <a:endParaRPr lang="ru-RU"/>
        </a:p>
      </dgm:t>
    </dgm:pt>
    <dgm:pt modelId="{90EC7DEE-EB4C-401D-9D88-90F8CB0525F0}" type="sibTrans" cxnId="{9218D0F9-1E1E-4D9E-BA59-0CC1039EA01A}">
      <dgm:prSet/>
      <dgm:spPr/>
      <dgm:t>
        <a:bodyPr/>
        <a:lstStyle/>
        <a:p>
          <a:endParaRPr lang="ru-RU"/>
        </a:p>
      </dgm:t>
    </dgm:pt>
    <dgm:pt modelId="{19CD019D-51BD-4B25-9566-DD0747D3BDC6}">
      <dgm:prSet phldrT="[Текст]"/>
      <dgm:spPr/>
      <dgm:t>
        <a:bodyPr/>
        <a:lstStyle/>
        <a:p>
          <a:r>
            <a:rPr lang="kk-KZ" b="1" i="1" dirty="0" smtClean="0">
              <a:latin typeface="Times New Roman" pitchFamily="18" charset="0"/>
              <a:cs typeface="Times New Roman" pitchFamily="18" charset="0"/>
            </a:rPr>
            <a:t>ОМ1. </a:t>
          </a:r>
          <a:r>
            <a:rPr lang="kk-KZ" dirty="0" smtClean="0">
              <a:effectLst/>
              <a:latin typeface="Times New Roman"/>
              <a:ea typeface="Calibri"/>
              <a:cs typeface="Times New Roman"/>
            </a:rPr>
            <a:t>қылымыстық жауаптылықты және жаза түрлерін анықтайды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854A333F-2E74-4E17-BDFD-383BD5FD21AF}" type="parTrans" cxnId="{672E64BE-EEC9-4FFC-86DF-5D6B85BDF354}">
      <dgm:prSet/>
      <dgm:spPr/>
      <dgm:t>
        <a:bodyPr/>
        <a:lstStyle/>
        <a:p>
          <a:endParaRPr lang="ru-RU"/>
        </a:p>
      </dgm:t>
    </dgm:pt>
    <dgm:pt modelId="{2A2F78F3-55E4-4785-AE9C-71379035EE76}" type="sibTrans" cxnId="{672E64BE-EEC9-4FFC-86DF-5D6B85BDF354}">
      <dgm:prSet/>
      <dgm:spPr/>
      <dgm:t>
        <a:bodyPr/>
        <a:lstStyle/>
        <a:p>
          <a:endParaRPr lang="ru-RU"/>
        </a:p>
      </dgm:t>
    </dgm:pt>
    <dgm:pt modelId="{A947F520-9F14-48D1-9B4C-5D8652F29DB7}">
      <dgm:prSet phldrT="[Текст]"/>
      <dgm:spPr/>
      <dgm:t>
        <a:bodyPr/>
        <a:lstStyle/>
        <a:p>
          <a:r>
            <a:rPr lang="kk-KZ" b="1" i="1" dirty="0" smtClean="0">
              <a:latin typeface="Times New Roman" pitchFamily="18" charset="0"/>
              <a:cs typeface="Times New Roman" pitchFamily="18" charset="0"/>
            </a:rPr>
            <a:t>ОМ2.</a:t>
          </a:r>
          <a:r>
            <a:rPr lang="kk-KZ" dirty="0" smtClean="0">
              <a:effectLst/>
              <a:latin typeface="Times New Roman"/>
              <a:ea typeface="Calibri"/>
            </a:rPr>
            <a:t>кәмелеттік жасқа толмағандардың қылмыстық жауаптылығын анықтайды</a:t>
          </a:r>
          <a:r>
            <a:rPr lang="kk-KZ" b="1" i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b="1" i="1" dirty="0"/>
        </a:p>
      </dgm:t>
    </dgm:pt>
    <dgm:pt modelId="{D514DCD5-BD39-481D-834B-68DAFD91F098}" type="parTrans" cxnId="{03141C0C-C608-495D-9257-8DF3FD55359F}">
      <dgm:prSet/>
      <dgm:spPr/>
      <dgm:t>
        <a:bodyPr/>
        <a:lstStyle/>
        <a:p>
          <a:endParaRPr lang="ru-RU"/>
        </a:p>
      </dgm:t>
    </dgm:pt>
    <dgm:pt modelId="{CD3C5B15-962C-4409-8D54-6640F17E31EB}" type="sibTrans" cxnId="{03141C0C-C608-495D-9257-8DF3FD55359F}">
      <dgm:prSet/>
      <dgm:spPr/>
      <dgm:t>
        <a:bodyPr/>
        <a:lstStyle/>
        <a:p>
          <a:endParaRPr lang="ru-RU"/>
        </a:p>
      </dgm:t>
    </dgm:pt>
    <dgm:pt modelId="{A8ED1851-CBD4-4DDA-BA3E-A5235C0D5B1A}">
      <dgm:prSet phldrT="[Текст]" custT="1"/>
      <dgm:spPr/>
      <dgm:t>
        <a:bodyPr/>
        <a:lstStyle/>
        <a:p>
          <a:endParaRPr lang="ru-RU" sz="2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BEFD46C6-0374-486E-96D1-66654A7C4DF1}" type="sibTrans" cxnId="{95E9694A-3359-4AB5-9EC1-D224D6278E99}">
      <dgm:prSet/>
      <dgm:spPr/>
      <dgm:t>
        <a:bodyPr/>
        <a:lstStyle/>
        <a:p>
          <a:endParaRPr lang="ru-RU"/>
        </a:p>
      </dgm:t>
    </dgm:pt>
    <dgm:pt modelId="{4F565FF6-6103-4417-A324-E23D1D339A01}" type="parTrans" cxnId="{95E9694A-3359-4AB5-9EC1-D224D6278E99}">
      <dgm:prSet/>
      <dgm:spPr/>
      <dgm:t>
        <a:bodyPr/>
        <a:lstStyle/>
        <a:p>
          <a:endParaRPr lang="ru-RU"/>
        </a:p>
      </dgm:t>
    </dgm:pt>
    <dgm:pt modelId="{CE28D6D6-AAE9-487F-9E5F-8C5BC12B5E10}">
      <dgm:prSet phldrT="[Текст]" custT="1"/>
      <dgm:spPr/>
      <dgm:t>
        <a:bodyPr/>
        <a:lstStyle/>
        <a:p>
          <a:endParaRPr lang="ru-RU" sz="2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827FC612-692E-45DC-8F4E-8858054CA9CE}" type="parTrans" cxnId="{A795C02D-F46B-4589-9CE2-9CA22423C75C}">
      <dgm:prSet/>
      <dgm:spPr/>
      <dgm:t>
        <a:bodyPr/>
        <a:lstStyle/>
        <a:p>
          <a:endParaRPr lang="ru-RU"/>
        </a:p>
      </dgm:t>
    </dgm:pt>
    <dgm:pt modelId="{83C7B106-E779-4540-8397-D3EC58A436E6}" type="sibTrans" cxnId="{A795C02D-F46B-4589-9CE2-9CA22423C75C}">
      <dgm:prSet/>
      <dgm:spPr/>
      <dgm:t>
        <a:bodyPr/>
        <a:lstStyle/>
        <a:p>
          <a:endParaRPr lang="ru-RU"/>
        </a:p>
      </dgm:t>
    </dgm:pt>
    <dgm:pt modelId="{92EBDD7E-187E-4AD0-9E47-B424DC6D0DC5}">
      <dgm:prSet phldrT="[Текст]" custT="1"/>
      <dgm:spPr/>
      <dgm:t>
        <a:bodyPr/>
        <a:lstStyle/>
        <a:p>
          <a:r>
            <a:rPr lang="kk-KZ" sz="2400" dirty="0" smtClean="0">
              <a:effectLst/>
              <a:latin typeface="Times New Roman"/>
              <a:ea typeface="MS Minngs"/>
            </a:rPr>
            <a:t>кәмелеттік жасқа толмағандардың қылмыстық жауаптылығын анықтау</a:t>
          </a:r>
          <a:endParaRPr lang="ru-RU" sz="2400" b="1" i="1" dirty="0"/>
        </a:p>
      </dgm:t>
    </dgm:pt>
    <dgm:pt modelId="{E547859A-F267-4B20-B3BD-25CC569F9427}" type="parTrans" cxnId="{C1608510-4EA7-4073-9C13-9A96342E777C}">
      <dgm:prSet/>
      <dgm:spPr/>
    </dgm:pt>
    <dgm:pt modelId="{1918F79D-B47B-4CFA-A8DC-27325B33C35E}" type="sibTrans" cxnId="{C1608510-4EA7-4073-9C13-9A96342E777C}">
      <dgm:prSet/>
      <dgm:spPr/>
    </dgm:pt>
    <dgm:pt modelId="{1A0BA107-18AD-41E4-8BBB-A2B3B613C5E1}">
      <dgm:prSet phldrT="[Текст]" custT="1"/>
      <dgm:spPr/>
      <dgm:t>
        <a:bodyPr/>
        <a:lstStyle/>
        <a:p>
          <a:endParaRPr lang="ru-RU" sz="2400" b="1" i="1" dirty="0"/>
        </a:p>
      </dgm:t>
    </dgm:pt>
    <dgm:pt modelId="{4DB6DF53-1628-4EE2-A27A-B2480DBDC268}" type="parTrans" cxnId="{FB6C4FDD-7025-43D9-97DD-2DE95B9C9811}">
      <dgm:prSet/>
      <dgm:spPr/>
    </dgm:pt>
    <dgm:pt modelId="{1BCD98EB-A0FC-4198-8E42-1A905BBC74EE}" type="sibTrans" cxnId="{FB6C4FDD-7025-43D9-97DD-2DE95B9C9811}">
      <dgm:prSet/>
      <dgm:spPr/>
    </dgm:pt>
    <dgm:pt modelId="{9567DAD2-C34B-48BA-A36D-2B7F3C145391}">
      <dgm:prSet phldrT="[Текст]"/>
      <dgm:spPr/>
      <dgm:t>
        <a:bodyPr/>
        <a:lstStyle/>
        <a:p>
          <a:r>
            <a:rPr lang="kk-KZ" b="1" i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F44D77D7-CF37-4177-9325-958B88BD0BA8}" type="parTrans" cxnId="{C83DF8D9-EE9C-4E3E-89C1-93F73D49314D}">
      <dgm:prSet/>
      <dgm:spPr/>
    </dgm:pt>
    <dgm:pt modelId="{36038595-2D05-4195-A6AA-B8FE0D240030}" type="sibTrans" cxnId="{C83DF8D9-EE9C-4E3E-89C1-93F73D49314D}">
      <dgm:prSet/>
      <dgm:spPr/>
    </dgm:pt>
    <dgm:pt modelId="{AC6D5326-CAA2-407B-9828-C5529B21DA42}" type="pres">
      <dgm:prSet presAssocID="{5BFDAAE0-8933-4793-B7AA-59681E5EDAC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A742798-2EC8-423D-8BD1-FC37110C5D9E}" type="pres">
      <dgm:prSet presAssocID="{B3162624-2EA5-4BBC-85F5-728EBBD803B7}" presName="linNode" presStyleCnt="0"/>
      <dgm:spPr/>
    </dgm:pt>
    <dgm:pt modelId="{C194D417-75B8-4A88-947D-904EC32FA4E4}" type="pres">
      <dgm:prSet presAssocID="{B3162624-2EA5-4BBC-85F5-728EBBD803B7}" presName="parentShp" presStyleLbl="node1" presStyleIdx="0" presStyleCnt="2" custScaleX="98705" custScaleY="63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E78B6-3D49-41E4-B7C7-54538C7F53BC}" type="pres">
      <dgm:prSet presAssocID="{B3162624-2EA5-4BBC-85F5-728EBBD803B7}" presName="childShp" presStyleLbl="bgAccFollowNode1" presStyleIdx="0" presStyleCnt="2" custScaleX="105787" custScaleY="140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286AC-236B-4DEC-86EF-13A2F6D248DD}" type="pres">
      <dgm:prSet presAssocID="{5D70D81B-42F4-4D76-AC20-24CB76DBB863}" presName="spacing" presStyleCnt="0"/>
      <dgm:spPr/>
    </dgm:pt>
    <dgm:pt modelId="{8D1CDF6E-2C95-4525-8A69-C424750944CC}" type="pres">
      <dgm:prSet presAssocID="{FAA6AE3B-339A-47D7-8E8F-D140C062C4A2}" presName="linNode" presStyleCnt="0"/>
      <dgm:spPr/>
    </dgm:pt>
    <dgm:pt modelId="{08BDF1BB-6E5F-4608-8114-D7AE6BC4C892}" type="pres">
      <dgm:prSet presAssocID="{FAA6AE3B-339A-47D7-8E8F-D140C062C4A2}" presName="parentShp" presStyleLbl="node1" presStyleIdx="1" presStyleCnt="2" custScaleX="92690" custScaleY="63877" custLinFactNeighborX="-2223" custLinFactNeighborY="-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35CB03-8862-490B-AE45-6730D0419B10}" type="pres">
      <dgm:prSet presAssocID="{FAA6AE3B-339A-47D7-8E8F-D140C062C4A2}" presName="childShp" presStyleLbl="bgAccFollowNode1" presStyleIdx="1" presStyleCnt="2" custScaleX="102368" custScaleY="168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9A9C98-7EB1-4A8C-A366-6721666FB67E}" type="presOf" srcId="{A947F520-9F14-48D1-9B4C-5D8652F29DB7}" destId="{D635CB03-8862-490B-AE45-6730D0419B10}" srcOrd="0" destOrd="2" presId="urn:microsoft.com/office/officeart/2005/8/layout/vList6"/>
    <dgm:cxn modelId="{6DAAAB97-AEBF-4B6A-8091-4661E9D36AB3}" type="presOf" srcId="{9567DAD2-C34B-48BA-A36D-2B7F3C145391}" destId="{D635CB03-8862-490B-AE45-6730D0419B10}" srcOrd="0" destOrd="1" presId="urn:microsoft.com/office/officeart/2005/8/layout/vList6"/>
    <dgm:cxn modelId="{9218D0F9-1E1E-4D9E-BA59-0CC1039EA01A}" srcId="{5BFDAAE0-8933-4793-B7AA-59681E5EDAC8}" destId="{FAA6AE3B-339A-47D7-8E8F-D140C062C4A2}" srcOrd="1" destOrd="0" parTransId="{259ED6F0-954F-43C0-90A5-1911E40F3F89}" sibTransId="{90EC7DEE-EB4C-401D-9D88-90F8CB0525F0}"/>
    <dgm:cxn modelId="{C1608510-4EA7-4073-9C13-9A96342E777C}" srcId="{B3162624-2EA5-4BBC-85F5-728EBBD803B7}" destId="{92EBDD7E-187E-4AD0-9E47-B424DC6D0DC5}" srcOrd="2" destOrd="0" parTransId="{E547859A-F267-4B20-B3BD-25CC569F9427}" sibTransId="{1918F79D-B47B-4CFA-A8DC-27325B33C35E}"/>
    <dgm:cxn modelId="{03141C0C-C608-495D-9257-8DF3FD55359F}" srcId="{FAA6AE3B-339A-47D7-8E8F-D140C062C4A2}" destId="{A947F520-9F14-48D1-9B4C-5D8652F29DB7}" srcOrd="2" destOrd="0" parTransId="{D514DCD5-BD39-481D-834B-68DAFD91F098}" sibTransId="{CD3C5B15-962C-4409-8D54-6640F17E31EB}"/>
    <dgm:cxn modelId="{0F3B7D71-66EF-4161-A67A-25F9DC330E9C}" type="presOf" srcId="{5BFDAAE0-8933-4793-B7AA-59681E5EDAC8}" destId="{AC6D5326-CAA2-407B-9828-C5529B21DA42}" srcOrd="0" destOrd="0" presId="urn:microsoft.com/office/officeart/2005/8/layout/vList6"/>
    <dgm:cxn modelId="{F79A4265-933E-4B4B-9283-03E93F0F1386}" type="presOf" srcId="{FAA6AE3B-339A-47D7-8E8F-D140C062C4A2}" destId="{08BDF1BB-6E5F-4608-8114-D7AE6BC4C892}" srcOrd="0" destOrd="0" presId="urn:microsoft.com/office/officeart/2005/8/layout/vList6"/>
    <dgm:cxn modelId="{6784283D-0D0A-4C75-BF81-9422F7487335}" type="presOf" srcId="{B3162624-2EA5-4BBC-85F5-728EBBD803B7}" destId="{C194D417-75B8-4A88-947D-904EC32FA4E4}" srcOrd="0" destOrd="0" presId="urn:microsoft.com/office/officeart/2005/8/layout/vList6"/>
    <dgm:cxn modelId="{53A61A7C-A16A-4823-80C8-E6A12F1F0978}" type="presOf" srcId="{92EBDD7E-187E-4AD0-9E47-B424DC6D0DC5}" destId="{4CBE78B6-3D49-41E4-B7C7-54538C7F53BC}" srcOrd="0" destOrd="2" presId="urn:microsoft.com/office/officeart/2005/8/layout/vList6"/>
    <dgm:cxn modelId="{EC69B0AC-0DF7-47B5-9031-3613EE7C93E6}" srcId="{5BFDAAE0-8933-4793-B7AA-59681E5EDAC8}" destId="{B3162624-2EA5-4BBC-85F5-728EBBD803B7}" srcOrd="0" destOrd="0" parTransId="{F1AC819C-29A8-4A0D-97EA-58689196966D}" sibTransId="{5D70D81B-42F4-4D76-AC20-24CB76DBB863}"/>
    <dgm:cxn modelId="{B6C0F154-7673-4F0A-B675-CBEC6BB89244}" type="presOf" srcId="{A8ED1851-CBD4-4DDA-BA3E-A5235C0D5B1A}" destId="{4CBE78B6-3D49-41E4-B7C7-54538C7F53BC}" srcOrd="0" destOrd="3" presId="urn:microsoft.com/office/officeart/2005/8/layout/vList6"/>
    <dgm:cxn modelId="{95E9694A-3359-4AB5-9EC1-D224D6278E99}" srcId="{B3162624-2EA5-4BBC-85F5-728EBBD803B7}" destId="{A8ED1851-CBD4-4DDA-BA3E-A5235C0D5B1A}" srcOrd="3" destOrd="0" parTransId="{4F565FF6-6103-4417-A324-E23D1D339A01}" sibTransId="{BEFD46C6-0374-486E-96D1-66654A7C4DF1}"/>
    <dgm:cxn modelId="{7613C404-326D-4978-8AD4-131D99BD8BD8}" type="presOf" srcId="{C3A5314A-6F3E-410A-A394-04759C659EDC}" destId="{4CBE78B6-3D49-41E4-B7C7-54538C7F53BC}" srcOrd="0" destOrd="0" presId="urn:microsoft.com/office/officeart/2005/8/layout/vList6"/>
    <dgm:cxn modelId="{FB6C4FDD-7025-43D9-97DD-2DE95B9C9811}" srcId="{B3162624-2EA5-4BBC-85F5-728EBBD803B7}" destId="{1A0BA107-18AD-41E4-8BBB-A2B3B613C5E1}" srcOrd="1" destOrd="0" parTransId="{4DB6DF53-1628-4EE2-A27A-B2480DBDC268}" sibTransId="{1BCD98EB-A0FC-4198-8E42-1A905BBC74EE}"/>
    <dgm:cxn modelId="{B5886A78-B753-4F0C-95E5-367BA8306C39}" type="presOf" srcId="{CE28D6D6-AAE9-487F-9E5F-8C5BC12B5E10}" destId="{4CBE78B6-3D49-41E4-B7C7-54538C7F53BC}" srcOrd="0" destOrd="4" presId="urn:microsoft.com/office/officeart/2005/8/layout/vList6"/>
    <dgm:cxn modelId="{37CDC70C-A5A8-4194-908A-290D1F8C8482}" type="presOf" srcId="{19CD019D-51BD-4B25-9566-DD0747D3BDC6}" destId="{D635CB03-8862-490B-AE45-6730D0419B10}" srcOrd="0" destOrd="0" presId="urn:microsoft.com/office/officeart/2005/8/layout/vList6"/>
    <dgm:cxn modelId="{155D3BA6-F641-4394-BF2E-D816AA8D529E}" type="presOf" srcId="{1A0BA107-18AD-41E4-8BBB-A2B3B613C5E1}" destId="{4CBE78B6-3D49-41E4-B7C7-54538C7F53BC}" srcOrd="0" destOrd="1" presId="urn:microsoft.com/office/officeart/2005/8/layout/vList6"/>
    <dgm:cxn modelId="{672E64BE-EEC9-4FFC-86DF-5D6B85BDF354}" srcId="{FAA6AE3B-339A-47D7-8E8F-D140C062C4A2}" destId="{19CD019D-51BD-4B25-9566-DD0747D3BDC6}" srcOrd="0" destOrd="0" parTransId="{854A333F-2E74-4E17-BDFD-383BD5FD21AF}" sibTransId="{2A2F78F3-55E4-4785-AE9C-71379035EE76}"/>
    <dgm:cxn modelId="{A795C02D-F46B-4589-9CE2-9CA22423C75C}" srcId="{B3162624-2EA5-4BBC-85F5-728EBBD803B7}" destId="{CE28D6D6-AAE9-487F-9E5F-8C5BC12B5E10}" srcOrd="4" destOrd="0" parTransId="{827FC612-692E-45DC-8F4E-8858054CA9CE}" sibTransId="{83C7B106-E779-4540-8397-D3EC58A436E6}"/>
    <dgm:cxn modelId="{12ED80E1-73AB-40FE-9F56-BCB8A948C06A}" srcId="{B3162624-2EA5-4BBC-85F5-728EBBD803B7}" destId="{C3A5314A-6F3E-410A-A394-04759C659EDC}" srcOrd="0" destOrd="0" parTransId="{2781C268-E24E-455E-AF8C-3E59BB5157CE}" sibTransId="{35B562F2-C4F1-49BE-B4A9-DAF618EB2E4A}"/>
    <dgm:cxn modelId="{C83DF8D9-EE9C-4E3E-89C1-93F73D49314D}" srcId="{FAA6AE3B-339A-47D7-8E8F-D140C062C4A2}" destId="{9567DAD2-C34B-48BA-A36D-2B7F3C145391}" srcOrd="1" destOrd="0" parTransId="{F44D77D7-CF37-4177-9325-958B88BD0BA8}" sibTransId="{36038595-2D05-4195-A6AA-B8FE0D240030}"/>
    <dgm:cxn modelId="{8341B860-133B-4BF5-8C5D-2B4E68B4C334}" type="presParOf" srcId="{AC6D5326-CAA2-407B-9828-C5529B21DA42}" destId="{DA742798-2EC8-423D-8BD1-FC37110C5D9E}" srcOrd="0" destOrd="0" presId="urn:microsoft.com/office/officeart/2005/8/layout/vList6"/>
    <dgm:cxn modelId="{52963223-7620-4500-BF80-81CAAC1BACD8}" type="presParOf" srcId="{DA742798-2EC8-423D-8BD1-FC37110C5D9E}" destId="{C194D417-75B8-4A88-947D-904EC32FA4E4}" srcOrd="0" destOrd="0" presId="urn:microsoft.com/office/officeart/2005/8/layout/vList6"/>
    <dgm:cxn modelId="{BAC3B9C7-72CD-4CDE-A3BB-C6B2CDAE941B}" type="presParOf" srcId="{DA742798-2EC8-423D-8BD1-FC37110C5D9E}" destId="{4CBE78B6-3D49-41E4-B7C7-54538C7F53BC}" srcOrd="1" destOrd="0" presId="urn:microsoft.com/office/officeart/2005/8/layout/vList6"/>
    <dgm:cxn modelId="{A31FEC08-8134-43D3-92F2-A415358A1EFB}" type="presParOf" srcId="{AC6D5326-CAA2-407B-9828-C5529B21DA42}" destId="{D69286AC-236B-4DEC-86EF-13A2F6D248DD}" srcOrd="1" destOrd="0" presId="urn:microsoft.com/office/officeart/2005/8/layout/vList6"/>
    <dgm:cxn modelId="{38C321A4-9D47-40CA-B38A-51B7490CF7B7}" type="presParOf" srcId="{AC6D5326-CAA2-407B-9828-C5529B21DA42}" destId="{8D1CDF6E-2C95-4525-8A69-C424750944CC}" srcOrd="2" destOrd="0" presId="urn:microsoft.com/office/officeart/2005/8/layout/vList6"/>
    <dgm:cxn modelId="{8DDE8C24-0037-4BA7-A101-87F4CF9C1519}" type="presParOf" srcId="{8D1CDF6E-2C95-4525-8A69-C424750944CC}" destId="{08BDF1BB-6E5F-4608-8114-D7AE6BC4C892}" srcOrd="0" destOrd="0" presId="urn:microsoft.com/office/officeart/2005/8/layout/vList6"/>
    <dgm:cxn modelId="{44428361-C515-4E31-B258-C9DDCBB9FC67}" type="presParOf" srcId="{8D1CDF6E-2C95-4525-8A69-C424750944CC}" destId="{D635CB03-8862-490B-AE45-6730D0419B1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E78B6-3D49-41E4-B7C7-54538C7F53BC}">
      <dsp:nvSpPr>
        <dsp:cNvPr id="0" name=""/>
        <dsp:cNvSpPr/>
      </dsp:nvSpPr>
      <dsp:spPr>
        <a:xfrm>
          <a:off x="3328855" y="3256"/>
          <a:ext cx="5347220" cy="27459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400" kern="1200" dirty="0" smtClean="0">
              <a:effectLst/>
              <a:latin typeface="Times New Roman"/>
              <a:ea typeface="MS Minngs"/>
            </a:rPr>
            <a:t>Қылмыстық жазалаудың мәнін түсіну</a:t>
          </a:r>
          <a:endParaRPr lang="ru-RU" sz="2400" b="1" i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i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400" kern="1200" dirty="0" smtClean="0">
              <a:effectLst/>
              <a:latin typeface="Times New Roman"/>
              <a:ea typeface="MS Minngs"/>
            </a:rPr>
            <a:t>кәмелеттік жасқа толмағандардың қылмыстық жауаптылығын анықтау</a:t>
          </a:r>
          <a:endParaRPr lang="ru-RU" sz="2400" b="1" i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i="1" kern="1200" dirty="0" smtClean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3328855" y="346506"/>
        <a:ext cx="4317472" cy="2059497"/>
      </dsp:txXfrm>
    </dsp:sp>
    <dsp:sp modelId="{C194D417-75B8-4A88-947D-904EC32FA4E4}">
      <dsp:nvSpPr>
        <dsp:cNvPr id="0" name=""/>
        <dsp:cNvSpPr/>
      </dsp:nvSpPr>
      <dsp:spPr>
        <a:xfrm>
          <a:off x="2691" y="760024"/>
          <a:ext cx="3326163" cy="12324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i="1" kern="1200" dirty="0" smtClean="0">
              <a:latin typeface="Times New Roman" pitchFamily="18" charset="0"/>
              <a:cs typeface="Times New Roman" pitchFamily="18" charset="0"/>
            </a:rPr>
            <a:t>Оқу мақсаттары</a:t>
          </a:r>
          <a:endParaRPr lang="ru-RU" sz="2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855" y="820188"/>
        <a:ext cx="3205835" cy="1112132"/>
      </dsp:txXfrm>
    </dsp:sp>
    <dsp:sp modelId="{D635CB03-8862-490B-AE45-6730D0419B10}">
      <dsp:nvSpPr>
        <dsp:cNvPr id="0" name=""/>
        <dsp:cNvSpPr/>
      </dsp:nvSpPr>
      <dsp:spPr>
        <a:xfrm>
          <a:off x="3284001" y="2944240"/>
          <a:ext cx="5325363" cy="32921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400" b="1" i="1" kern="1200" dirty="0" smtClean="0">
              <a:latin typeface="Times New Roman" pitchFamily="18" charset="0"/>
              <a:cs typeface="Times New Roman" pitchFamily="18" charset="0"/>
            </a:rPr>
            <a:t>ОМ1. </a:t>
          </a:r>
          <a:r>
            <a:rPr lang="kk-KZ" sz="2400" kern="1200" dirty="0" smtClean="0">
              <a:effectLst/>
              <a:latin typeface="Times New Roman"/>
              <a:ea typeface="Calibri"/>
              <a:cs typeface="Times New Roman"/>
            </a:rPr>
            <a:t>қылымыстық жауаптылықты және жаза түрлерін анықтайды</a:t>
          </a:r>
          <a:endParaRPr lang="ru-RU" sz="2400" b="1" i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4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400" b="1" i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400" b="1" i="1" kern="1200" dirty="0" smtClean="0">
              <a:latin typeface="Times New Roman" pitchFamily="18" charset="0"/>
              <a:cs typeface="Times New Roman" pitchFamily="18" charset="0"/>
            </a:rPr>
            <a:t>ОМ2.</a:t>
          </a:r>
          <a:r>
            <a:rPr lang="kk-KZ" sz="2400" kern="1200" dirty="0" smtClean="0">
              <a:effectLst/>
              <a:latin typeface="Times New Roman"/>
              <a:ea typeface="Calibri"/>
            </a:rPr>
            <a:t>кәмелеттік жасқа толмағандардың қылмыстық жауаптылығын анықтайды</a:t>
          </a:r>
          <a:r>
            <a:rPr lang="kk-KZ" sz="24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400" b="1" i="1" kern="1200" dirty="0"/>
        </a:p>
      </dsp:txBody>
      <dsp:txXfrm>
        <a:off x="3284001" y="3355755"/>
        <a:ext cx="4090819" cy="2469088"/>
      </dsp:txXfrm>
    </dsp:sp>
    <dsp:sp modelId="{08BDF1BB-6E5F-4608-8114-D7AE6BC4C892}">
      <dsp:nvSpPr>
        <dsp:cNvPr id="0" name=""/>
        <dsp:cNvSpPr/>
      </dsp:nvSpPr>
      <dsp:spPr>
        <a:xfrm>
          <a:off x="0" y="3948526"/>
          <a:ext cx="3214597" cy="12455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b="1" i="1" kern="1200" dirty="0" smtClean="0">
              <a:latin typeface="Times New Roman" pitchFamily="18" charset="0"/>
              <a:cs typeface="Times New Roman" pitchFamily="18" charset="0"/>
            </a:rPr>
            <a:t>Жетістік критерийлері</a:t>
          </a:r>
          <a:endParaRPr lang="ru-RU" sz="32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801" y="4009327"/>
        <a:ext cx="3092995" cy="1123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754855-8FAC-4C81-88E7-D67B951C83B0}" type="datetimeFigureOut">
              <a:rPr lang="ru-RU"/>
              <a:pPr>
                <a:defRPr/>
              </a:pPr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D2358E13-DE64-412F-9A81-91BAB8D43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044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E1392B2-E25F-46B4-BEED-21243E49F02D}" type="datetimeFigureOut">
              <a:rPr lang="ru-RU"/>
              <a:pPr>
                <a:defRPr/>
              </a:pPr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245CFF48-AF55-41F6-8FDD-E37DA31DE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884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5ACE20-5FA3-47ED-8778-9C213D746EBC}" type="datetimeFigureOut">
              <a:rPr lang="ru-RU"/>
              <a:pPr>
                <a:defRPr/>
              </a:pPr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EE9071AE-47DF-4ED0-872C-1FC52EB59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457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77039F9-B2C4-4B4C-AABA-C2D9DC3572B3}" type="datetimeFigureOut">
              <a:rPr lang="ru-RU"/>
              <a:pPr>
                <a:defRPr/>
              </a:pPr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25F700C2-E4BA-4AD5-9EB9-CFF142663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164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8DC2B90-F667-4979-AFB2-DDF38DF224D7}" type="datetimeFigureOut">
              <a:rPr lang="ru-RU"/>
              <a:pPr>
                <a:defRPr/>
              </a:pPr>
              <a:t>04.03.2015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2D2C2555-2720-4FA8-8F79-606F6ACA7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267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2D96300-439D-4841-B7B0-9B9083F63738}" type="datetimeFigureOut">
              <a:rPr lang="ru-RU"/>
              <a:pPr>
                <a:defRPr/>
              </a:pPr>
              <a:t>04.03.2015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9F48D55C-B091-4364-B06B-DD03AE161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941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A2B575D-79A7-4D05-A7DF-DD8FCB7A4325}" type="datetimeFigureOut">
              <a:rPr lang="ru-RU"/>
              <a:pPr>
                <a:defRPr/>
              </a:pPr>
              <a:t>04.03.2015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D4EBCD29-8926-4A9A-8AB4-6920AEB70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427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9C7BE4E-D305-4B4F-ABC0-D7D7D2E5336E}" type="datetimeFigureOut">
              <a:rPr lang="ru-RU"/>
              <a:pPr>
                <a:defRPr/>
              </a:pPr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526F1000-8522-43DF-8F4D-AFC3C927A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520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D531D1-7203-49D7-BFBD-9D7846B06D09}" type="datetimeFigureOut">
              <a:rPr lang="ru-RU"/>
              <a:pPr>
                <a:defRPr/>
              </a:pPr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BA2C6DA6-791B-4944-9761-650CEAA79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996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E1E59F-41B3-4345-9087-EA976B8F6975}" type="datetimeFigureOut">
              <a:rPr lang="ru-RU"/>
              <a:pPr>
                <a:defRPr/>
              </a:pPr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D56AD7F1-22A2-4139-8BA4-BEBACFA37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383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24D818-899E-473A-B7B8-76958F5B4977}" type="datetimeFigureOut">
              <a:rPr lang="ru-RU"/>
              <a:pPr>
                <a:defRPr/>
              </a:pPr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2A514368-EF3F-4BBD-9288-4ACE5468B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803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0E43639-582A-4D17-B6DB-30C214C7AC7D}" type="datetimeFigureOut">
              <a:rPr lang="ru-RU"/>
              <a:pPr>
                <a:defRPr/>
              </a:pPr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519AF-ECF1-4809-9B3F-8A730F07209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64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064895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12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4704"/>
            <a:ext cx="60960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5631631"/>
            <a:ext cx="4762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Тапсырма: жағдайаттармен жұмыс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52043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104" y="260648"/>
            <a:ext cx="84249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6B6A6A"/>
                </a:solidFill>
                <a:latin typeface="Arial"/>
              </a:rPr>
              <a:t>Қылмыстық</a:t>
            </a:r>
            <a:r>
              <a:rPr lang="ru-RU" sz="2400" dirty="0" smtClean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жауапкершілікке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қылмысты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жасау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кезінде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жасы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16-ға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толған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азаматтар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тартылатындығы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белгілі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.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Алайда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,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адам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өлтіргені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,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қасақана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денсаулыққа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ауыр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зиян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келтіру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,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ауырлататын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мән-жайларда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денсаулыққа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қасақана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орташа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ауырлықта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зиян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келтіру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,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зорлау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,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жыныстық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сипаттағы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зорлық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әрекеттері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,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адамды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ұрлау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,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ұрлық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,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тонау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,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қарақшылық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,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қорқытып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алу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,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ауырлататын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мән-жайларда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көлікті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айдап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кету, терроризм,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адамды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кепілге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алу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,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қаруды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ұрлау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немесе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қорқытып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алу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,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оқ-дәрі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,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жарылғыш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заттар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мен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басқа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да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құрылғылар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,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ауырлатылған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мән-жайларда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бұзақылық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,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тағылық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,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есірткі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заттары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мен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психотроптық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заттарды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ұрлау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немесе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қорқытып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алу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,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ауырлатылған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мән-жайларда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мәйітті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немесе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олардың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көмілген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жерлерін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қорлау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,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көлік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құралын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немесе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теміржолдарын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қасақана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жарамсыздық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жағдайға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келтіргені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үшін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тұлғалар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14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жастан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бастап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қылмыстық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жауапкершілікке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6B6A6A"/>
                </a:solidFill>
                <a:latin typeface="Arial"/>
              </a:rPr>
              <a:t>тартылады</a:t>
            </a:r>
            <a:r>
              <a:rPr lang="ru-RU" sz="2400" dirty="0">
                <a:solidFill>
                  <a:srgbClr val="6B6A6A"/>
                </a:solidFill>
                <a:latin typeface="Arial"/>
              </a:rPr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44645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71296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6B6A6A"/>
                </a:solidFill>
                <a:latin typeface="Arial"/>
              </a:rPr>
              <a:t>К</a:t>
            </a:r>
            <a:r>
              <a:rPr lang="ru-RU" sz="2800" dirty="0" err="1" smtClean="0">
                <a:solidFill>
                  <a:srgbClr val="6B6A6A"/>
                </a:solidFill>
                <a:latin typeface="Arial"/>
              </a:rPr>
              <a:t>әмелетке</a:t>
            </a:r>
            <a:r>
              <a:rPr lang="ru-RU" sz="2800" dirty="0" smtClean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толмаған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Омар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теміржол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көпірінің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астындағы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жаяу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жолаушылар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жолымен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келе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жатып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, 11-ші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мөлтек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ауданындағы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үйіне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бара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жатқан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Расулды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жолықтырып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, оны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тоқтатқан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. Омар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Расулдың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қалтасындағы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ұялы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телефонын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көріп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,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одан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телефон шалу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үшін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сұрады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. Расул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бұған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көңіл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бөлмей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,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әрі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қарай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жүре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берді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. Омар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артынан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ілесіп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,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жанар-жағармай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станциясының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жанында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күш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қолдану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арқылы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Расулдан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ұялы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телефонды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тартып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алған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. Осы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ұрлықты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жасағаны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үшін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кінәлі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деп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танылған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Омар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шартты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түрде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2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жылға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бас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бостандығынан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 smtClean="0">
                <a:solidFill>
                  <a:srgbClr val="6B6A6A"/>
                </a:solidFill>
                <a:latin typeface="Arial"/>
              </a:rPr>
              <a:t>айырылды</a:t>
            </a:r>
            <a:endParaRPr lang="ru-RU" sz="2800" dirty="0" smtClean="0">
              <a:solidFill>
                <a:srgbClr val="6B6A6A"/>
              </a:solidFill>
              <a:latin typeface="Arial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733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20457"/>
            <a:ext cx="849694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6B6A6A"/>
                </a:solidFill>
                <a:latin typeface="Arial"/>
              </a:rPr>
              <a:t>14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жастағы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Виталий мен Станислав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Ақтөбе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қаласындағы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Марат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Оспанов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көшесінде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орналасқан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№ 58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үйдің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ауласында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кәмелетке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толмаған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Мирасты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көрді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,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оның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өмірі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мен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денсаулығына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қауіп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төнбейтіндей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зорлық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көрсету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қаупімен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ұялы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телефонын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талап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етті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.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Мирас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өзіне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қолданылмақ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болған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зорлық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қаупінен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қорқып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өзінің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ұялы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телефонын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оларға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беруге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мәжбүр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болды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.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Аталмыш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қылмыс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үшін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Виталий мен Станислав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қылмыстық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жауапкершілікке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тартылып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,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шартты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түрде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бас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бостандығынан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айырылды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. 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26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2811" y="692696"/>
            <a:ext cx="770485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6B6A6A"/>
                </a:solidFill>
                <a:latin typeface="Arial"/>
              </a:rPr>
              <a:t>Кәмелетке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толмағандардың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басқа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бір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қылмысының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түрі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ол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–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ұрлық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жасау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.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Кәмелетке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толмаған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Валера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мас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күйінде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,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топтағы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басқа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да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адамдармен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Ақтөбе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қаласындағы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Трудовая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көшесінде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орналасқан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азық-түлік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дүкеніне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келіп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,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күртешесін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қолына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орап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аталмыш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дүкеннің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терезесін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сындырып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,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ішіне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кірген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.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Ол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жерден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қылмысты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топ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құны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36 925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теңге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құрайтын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азық-түлік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пен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спирттік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ішімдіктерді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қолды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қылған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. Осы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қылмыстары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үшін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ол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жауапкершілікке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тартылып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, </a:t>
            </a:r>
            <a:r>
              <a:rPr lang="ru-RU" sz="2800" dirty="0" err="1">
                <a:solidFill>
                  <a:srgbClr val="6B6A6A"/>
                </a:solidFill>
                <a:latin typeface="Arial"/>
              </a:rPr>
              <a:t>сотталды</a:t>
            </a:r>
            <a:r>
              <a:rPr lang="ru-RU" sz="2800" dirty="0">
                <a:solidFill>
                  <a:srgbClr val="6B6A6A"/>
                </a:solidFill>
                <a:latin typeface="Arial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960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9330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Са</a:t>
            </a:r>
            <a:r>
              <a:rPr lang="kk-KZ" dirty="0" smtClean="0"/>
              <a:t>бақтың тақырыбы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797152"/>
            <a:ext cx="6400800" cy="1752600"/>
          </a:xfrm>
        </p:spPr>
        <p:txBody>
          <a:bodyPr>
            <a:normAutofit fontScale="77500" lnSpcReduction="20000"/>
          </a:bodyPr>
          <a:lstStyle/>
          <a:p>
            <a:endParaRPr lang="kk-KZ" sz="3600" b="1" dirty="0" smtClean="0">
              <a:solidFill>
                <a:schemeClr val="tx1"/>
              </a:solidFill>
              <a:latin typeface="Times New Roman"/>
              <a:ea typeface="MS Minngs"/>
            </a:endParaRPr>
          </a:p>
          <a:p>
            <a:endParaRPr lang="kk-KZ" sz="3600" b="1" dirty="0">
              <a:solidFill>
                <a:schemeClr val="tx1"/>
              </a:solidFill>
              <a:latin typeface="Times New Roman"/>
              <a:ea typeface="MS Minngs"/>
            </a:endParaRPr>
          </a:p>
          <a:p>
            <a:r>
              <a:rPr lang="kk-KZ" sz="3600" b="1" dirty="0" smtClean="0">
                <a:solidFill>
                  <a:schemeClr val="tx1"/>
                </a:solidFill>
                <a:latin typeface="Times New Roman"/>
                <a:ea typeface="MS Minngs"/>
              </a:rPr>
              <a:t>Қылмыстық </a:t>
            </a:r>
            <a:r>
              <a:rPr lang="kk-KZ" sz="3600" b="1" dirty="0">
                <a:solidFill>
                  <a:schemeClr val="tx1"/>
                </a:solidFill>
                <a:latin typeface="Times New Roman"/>
                <a:ea typeface="MS Minngs"/>
              </a:rPr>
              <a:t>жазалаудың мәні неде?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1"/>
            <a:ext cx="8352928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204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364093"/>
              </p:ext>
            </p:extLst>
          </p:nvPr>
        </p:nvGraphicFramePr>
        <p:xfrm>
          <a:off x="179512" y="285728"/>
          <a:ext cx="8678768" cy="6239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18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3600" b="0" i="0" dirty="0" err="1" smtClean="0">
                <a:solidFill>
                  <a:srgbClr val="000000"/>
                </a:solidFill>
                <a:effectLst/>
                <a:latin typeface="Arial"/>
              </a:rPr>
              <a:t>Қылмыс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600" b="0" i="0" dirty="0" err="1" smtClean="0">
                <a:solidFill>
                  <a:srgbClr val="000000"/>
                </a:solidFill>
                <a:effectLst/>
                <a:latin typeface="Arial"/>
              </a:rPr>
              <a:t>дегеніміз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Arial"/>
              </a:rPr>
              <a:t> – </a:t>
            </a:r>
            <a:r>
              <a:rPr lang="ru-RU" sz="3600" b="0" i="0" dirty="0" err="1" smtClean="0">
                <a:solidFill>
                  <a:srgbClr val="000000"/>
                </a:solidFill>
                <a:effectLst/>
                <a:latin typeface="Arial"/>
              </a:rPr>
              <a:t>заң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600" b="0" i="0" dirty="0" err="1" smtClean="0">
                <a:solidFill>
                  <a:srgbClr val="000000"/>
                </a:solidFill>
                <a:effectLst/>
                <a:latin typeface="Arial"/>
              </a:rPr>
              <a:t>қылмыс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600" b="0" i="0" dirty="0" err="1" smtClean="0">
                <a:solidFill>
                  <a:srgbClr val="000000"/>
                </a:solidFill>
                <a:effectLst/>
                <a:latin typeface="Arial"/>
              </a:rPr>
              <a:t>деп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600" b="0" i="0" dirty="0" err="1" smtClean="0">
                <a:solidFill>
                  <a:srgbClr val="000000"/>
                </a:solidFill>
                <a:effectLst/>
                <a:latin typeface="Arial"/>
              </a:rPr>
              <a:t>танитын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600" b="0" i="0" dirty="0" err="1" smtClean="0">
                <a:solidFill>
                  <a:srgbClr val="000000"/>
                </a:solidFill>
                <a:effectLst/>
                <a:latin typeface="Arial"/>
              </a:rPr>
              <a:t>әрекет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600" b="0" i="0" dirty="0" err="1" smtClean="0">
                <a:solidFill>
                  <a:srgbClr val="000000"/>
                </a:solidFill>
                <a:effectLst/>
                <a:latin typeface="Arial"/>
              </a:rPr>
              <a:t>немесе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3600" b="0" i="0" dirty="0" err="1" smtClean="0">
                <a:solidFill>
                  <a:srgbClr val="000000"/>
                </a:solidFill>
                <a:effectLst/>
                <a:latin typeface="Arial"/>
              </a:rPr>
              <a:t>әрекетсіздік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/>
              </a:rPr>
              <a:t>Қылмыстың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/>
              </a:rPr>
              <a:t>қоғамда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/>
              </a:rPr>
              <a:t>жасалу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/>
              </a:rPr>
              <a:t>себептері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/>
              </a:rPr>
              <a:t> :</a:t>
            </a:r>
          </a:p>
          <a:p>
            <a:pPr marL="0" indent="0">
              <a:buNone/>
            </a:pPr>
            <a:r>
              <a:rPr lang="ru-RU" sz="2800" b="0" i="0" dirty="0" smtClean="0">
                <a:solidFill>
                  <a:srgbClr val="000000"/>
                </a:solidFill>
                <a:effectLst/>
                <a:latin typeface="Arial"/>
              </a:rPr>
              <a:t>•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/>
              </a:rPr>
              <a:t>Кедейшілік</a:t>
            </a:r>
            <a:endParaRPr lang="ru-RU" sz="2800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pPr marL="0" indent="0">
              <a:buNone/>
            </a:pPr>
            <a:r>
              <a:rPr lang="ru-RU" sz="2800" b="0" i="0" dirty="0" smtClean="0">
                <a:solidFill>
                  <a:srgbClr val="000000"/>
                </a:solidFill>
                <a:effectLst/>
                <a:latin typeface="Arial"/>
              </a:rPr>
              <a:t>•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/>
              </a:rPr>
              <a:t>Жұмыссыздық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</a:p>
          <a:p>
            <a:pPr marL="0" indent="0">
              <a:buNone/>
            </a:pPr>
            <a:r>
              <a:rPr lang="ru-RU" sz="2800" b="0" i="0" dirty="0" smtClean="0">
                <a:solidFill>
                  <a:srgbClr val="000000"/>
                </a:solidFill>
                <a:effectLst/>
                <a:latin typeface="Arial"/>
              </a:rPr>
              <a:t>•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/>
              </a:rPr>
              <a:t>Мәдениеттің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/>
              </a:rPr>
              <a:t>төмендігі</a:t>
            </a:r>
            <a:endParaRPr lang="ru-RU" sz="2800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pPr marL="0" indent="0">
              <a:buNone/>
            </a:pPr>
            <a:r>
              <a:rPr lang="ru-RU" sz="2800" b="0" i="0" dirty="0" smtClean="0">
                <a:solidFill>
                  <a:srgbClr val="000000"/>
                </a:solidFill>
                <a:effectLst/>
                <a:latin typeface="Arial"/>
              </a:rPr>
              <a:t>•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/>
              </a:rPr>
              <a:t>Адамгершіліктен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/>
              </a:rPr>
              <a:t>азғындау</a:t>
            </a:r>
            <a:endParaRPr lang="ru-RU" sz="2800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pPr marL="0" indent="0">
              <a:buNone/>
            </a:pPr>
            <a:r>
              <a:rPr lang="ru-RU" sz="2800" b="0" i="0" dirty="0" smtClean="0">
                <a:solidFill>
                  <a:srgbClr val="000000"/>
                </a:solidFill>
                <a:effectLst/>
                <a:latin typeface="Arial"/>
              </a:rPr>
              <a:t>•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/>
              </a:rPr>
              <a:t>Отбасылық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/>
              </a:rPr>
              <a:t>тәрбиенің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/>
              </a:rPr>
              <a:t>дәрменсіздігі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</a:p>
          <a:p>
            <a:pPr marL="0" indent="0">
              <a:buNone/>
            </a:pPr>
            <a:r>
              <a:rPr lang="ru-RU" sz="2800" b="0" i="0" dirty="0" smtClean="0">
                <a:solidFill>
                  <a:srgbClr val="000000"/>
                </a:solidFill>
                <a:effectLst/>
                <a:latin typeface="Arial"/>
              </a:rPr>
              <a:t>•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/>
              </a:rPr>
              <a:t>Маскүнемдіктің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/>
              </a:rPr>
              <a:t>етек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/>
              </a:rPr>
              <a:t>алуы</a:t>
            </a:r>
            <a:endParaRPr lang="ru-RU" sz="2800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pPr marL="0" indent="0">
              <a:buNone/>
            </a:pPr>
            <a:r>
              <a:rPr lang="ru-RU" sz="2800" b="0" i="0" dirty="0" smtClean="0">
                <a:solidFill>
                  <a:srgbClr val="000000"/>
                </a:solidFill>
                <a:effectLst/>
                <a:latin typeface="Arial"/>
              </a:rPr>
              <a:t>•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/>
              </a:rPr>
              <a:t>Нашақорлық</a:t>
            </a:r>
            <a:endParaRPr lang="ru-RU" sz="2800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pPr marL="0" indent="0">
              <a:buNone/>
            </a:pPr>
            <a:r>
              <a:rPr lang="ru-RU" sz="2800" b="0" i="0" dirty="0" smtClean="0">
                <a:solidFill>
                  <a:srgbClr val="000000"/>
                </a:solidFill>
                <a:effectLst/>
                <a:latin typeface="Arial"/>
              </a:rPr>
              <a:t>•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/>
              </a:rPr>
              <a:t>Құқық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/>
              </a:rPr>
              <a:t>қорғау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/>
              </a:rPr>
              <a:t>органдары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/>
              </a:rPr>
              <a:t>қызметінің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Arial"/>
              </a:rPr>
              <a:t>қанағатсыздығы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390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499" y="1700808"/>
            <a:ext cx="44155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000000"/>
                </a:solidFill>
                <a:latin typeface="Arial"/>
              </a:rPr>
              <a:t>Кәмелетке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/>
              </a:rPr>
              <a:t>толмағандар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/>
              </a:rPr>
              <a:t>деп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/>
              </a:rPr>
              <a:t>қылмыс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/>
              </a:rPr>
              <a:t>жасаған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/>
              </a:rPr>
              <a:t>кезге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/>
              </a:rPr>
              <a:t>қарай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/>
              </a:rPr>
              <a:t>жасы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 </a:t>
            </a:r>
            <a:endParaRPr lang="ru-RU" sz="2800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Arial"/>
              </a:rPr>
              <a:t>14 </a:t>
            </a:r>
            <a:r>
              <a:rPr lang="ru-RU" sz="2800" dirty="0" err="1">
                <a:solidFill>
                  <a:srgbClr val="000000"/>
                </a:solidFill>
                <a:latin typeface="Arial"/>
              </a:rPr>
              <a:t>ке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/>
              </a:rPr>
              <a:t>толған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 , </a:t>
            </a:r>
            <a:endParaRPr lang="ru-RU" sz="2800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sz="2800" dirty="0" err="1" smtClean="0">
                <a:solidFill>
                  <a:srgbClr val="000000"/>
                </a:solidFill>
                <a:latin typeface="Arial"/>
              </a:rPr>
              <a:t>бірақ</a:t>
            </a:r>
            <a:r>
              <a:rPr lang="ru-RU" sz="2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sz="2800" dirty="0" smtClean="0">
                <a:solidFill>
                  <a:srgbClr val="000000"/>
                </a:solidFill>
                <a:latin typeface="Arial"/>
              </a:rPr>
              <a:t>18-ге </a:t>
            </a:r>
            <a:r>
              <a:rPr lang="ru-RU" sz="2800" dirty="0" err="1">
                <a:solidFill>
                  <a:srgbClr val="000000"/>
                </a:solidFill>
                <a:latin typeface="Arial"/>
              </a:rPr>
              <a:t>толмаған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/>
              </a:rPr>
              <a:t>адамдар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/>
              </a:rPr>
              <a:t>танылады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 </a:t>
            </a:r>
            <a:endParaRPr lang="ru-RU" sz="2800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78 </a:t>
            </a:r>
            <a:r>
              <a:rPr lang="ru-RU" sz="2800" dirty="0" err="1">
                <a:solidFill>
                  <a:srgbClr val="000000"/>
                </a:solidFill>
                <a:latin typeface="Arial"/>
              </a:rPr>
              <a:t>бап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)</a:t>
            </a:r>
            <a:endParaRPr lang="ru-RU" sz="2800" b="0" i="0" dirty="0">
              <a:solidFill>
                <a:srgbClr val="000000"/>
              </a:solidFill>
              <a:effectLst/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190" y="1124744"/>
            <a:ext cx="4896544" cy="4929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262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013" y="404664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0000"/>
                </a:solidFill>
                <a:latin typeface="Arial"/>
              </a:rPr>
              <a:t>Кәмелетке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толмағандарға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тағайындалатын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жаза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түрлері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– 79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бап</a:t>
            </a: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/>
              </a:rPr>
              <a:t>•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Айыппұл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:</a:t>
            </a:r>
          </a:p>
          <a:p>
            <a:r>
              <a:rPr lang="ru-RU" sz="2400" dirty="0">
                <a:solidFill>
                  <a:srgbClr val="000000"/>
                </a:solidFill>
                <a:latin typeface="Arial"/>
              </a:rPr>
              <a:t>•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Белгілі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бір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қызметпен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айналысу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құқығынан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айыру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;</a:t>
            </a:r>
          </a:p>
          <a:p>
            <a:r>
              <a:rPr lang="ru-RU" sz="2400" dirty="0">
                <a:solidFill>
                  <a:srgbClr val="000000"/>
                </a:solidFill>
                <a:latin typeface="Arial"/>
              </a:rPr>
              <a:t>•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Қоғамдық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жұмыстарға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тарту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;</a:t>
            </a:r>
          </a:p>
          <a:p>
            <a:r>
              <a:rPr lang="ru-RU" sz="2400" dirty="0">
                <a:solidFill>
                  <a:srgbClr val="000000"/>
                </a:solidFill>
                <a:latin typeface="Arial"/>
              </a:rPr>
              <a:t>•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Түзеу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жұмыстары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;</a:t>
            </a:r>
          </a:p>
          <a:p>
            <a:r>
              <a:rPr lang="ru-RU" sz="2400" dirty="0">
                <a:solidFill>
                  <a:srgbClr val="000000"/>
                </a:solidFill>
                <a:latin typeface="Arial"/>
              </a:rPr>
              <a:t>• Бас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бостандығын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шектеу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;</a:t>
            </a:r>
          </a:p>
          <a:p>
            <a:r>
              <a:rPr lang="ru-RU" sz="2400" dirty="0">
                <a:solidFill>
                  <a:srgbClr val="000000"/>
                </a:solidFill>
                <a:latin typeface="Arial"/>
              </a:rPr>
              <a:t>• Бас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бостандығынан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айыру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;</a:t>
            </a:r>
            <a:endParaRPr lang="ru-RU" sz="2400" b="0" i="0" dirty="0">
              <a:solidFill>
                <a:srgbClr val="000000"/>
              </a:solidFill>
              <a:effectLst/>
              <a:latin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3584"/>
            <a:ext cx="7550423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25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000000"/>
                </a:solidFill>
                <a:latin typeface="Arial"/>
              </a:rPr>
              <a:t>Кәмелетке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толмағандарға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бас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бостандығын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шектеу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бір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жылдан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екі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жылға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дейінгі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мерзімге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тағайындалады</a:t>
            </a: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/>
              </a:rPr>
              <a:t>                   </a:t>
            </a:r>
            <a:endParaRPr lang="ru-RU" sz="2400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sz="2400" dirty="0" err="1" smtClean="0">
                <a:solidFill>
                  <a:srgbClr val="000000"/>
                </a:solidFill>
                <a:latin typeface="Arial"/>
              </a:rPr>
              <a:t>Азамат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14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жастан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бастап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Arial"/>
              </a:rPr>
              <a:t>қылмыстың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err="1">
                <a:solidFill>
                  <a:srgbClr val="000000"/>
                </a:solidFill>
                <a:latin typeface="Arial"/>
              </a:rPr>
              <a:t>К</a:t>
            </a:r>
            <a:r>
              <a:rPr lang="ru-RU" sz="2400" dirty="0" err="1" smtClean="0">
                <a:solidFill>
                  <a:srgbClr val="000000"/>
                </a:solidFill>
                <a:latin typeface="Arial"/>
              </a:rPr>
              <a:t>ісі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өлтіру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(96 –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бап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)</a:t>
            </a:r>
          </a:p>
          <a:p>
            <a:r>
              <a:rPr lang="ru-RU" sz="2400" dirty="0">
                <a:solidFill>
                  <a:srgbClr val="000000"/>
                </a:solidFill>
                <a:latin typeface="Arial"/>
              </a:rPr>
              <a:t>•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Денсаулығына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зиян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келтіру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– 103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бап</a:t>
            </a: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/>
              </a:rPr>
              <a:t>•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Әйел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зорлау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– 120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бап</a:t>
            </a: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/>
              </a:rPr>
              <a:t>•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Тонау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– 175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бап</a:t>
            </a: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/>
              </a:rPr>
              <a:t>•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Ұрлық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– 178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бап</a:t>
            </a: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/>
              </a:rPr>
              <a:t>•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Бұзақылықтың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ауыр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түрін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жасау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- 179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бап</a:t>
            </a: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/>
              </a:rPr>
              <a:t>•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Мемлекеттік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немесе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жеке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меншіктік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мүлікті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жою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– 187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бап</a:t>
            </a: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/>
              </a:rPr>
              <a:t>•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Қаруды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әскери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оқ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-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дәріні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ұстау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– 255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бап</a:t>
            </a: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/>
              </a:rPr>
              <a:t>• Адам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ұрлау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– 125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бап</a:t>
            </a: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/>
              </a:rPr>
              <a:t>• Терроризм – 233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бап</a:t>
            </a: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/>
              </a:rPr>
              <a:t>•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Аманаттыққа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тұтқындау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– 234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бап</a:t>
            </a: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/>
              </a:rPr>
              <a:t>•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Уландырғыш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заттарды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ұрлау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– 260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бап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 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т.б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.  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түрлері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үшін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жауапқа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тартылады</a:t>
            </a:r>
            <a:endParaRPr lang="ru-RU" sz="2400" b="0" i="0" dirty="0">
              <a:solidFill>
                <a:srgbClr val="00000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5365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5234" y="692696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000000"/>
                </a:solidFill>
                <a:latin typeface="Arial"/>
              </a:rPr>
              <a:t>Жаза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Arial"/>
              </a:rPr>
              <a:t>түрлері</a:t>
            </a:r>
            <a:r>
              <a:rPr lang="ru-RU" sz="2800" dirty="0" smtClean="0">
                <a:solidFill>
                  <a:srgbClr val="000000"/>
                </a:solidFill>
                <a:latin typeface="Arial"/>
              </a:rPr>
              <a:t>:</a:t>
            </a:r>
          </a:p>
          <a:p>
            <a:r>
              <a:rPr lang="ru-RU" sz="2800" dirty="0">
                <a:solidFill>
                  <a:srgbClr val="000000"/>
                </a:solidFill>
                <a:latin typeface="Arial"/>
              </a:rPr>
              <a:t> </a:t>
            </a:r>
          </a:p>
          <a:p>
            <a:r>
              <a:rPr lang="ru-RU" sz="2800" dirty="0">
                <a:solidFill>
                  <a:srgbClr val="000000"/>
                </a:solidFill>
                <a:latin typeface="Arial"/>
              </a:rPr>
              <a:t>• </a:t>
            </a:r>
            <a:r>
              <a:rPr lang="ru-RU" sz="2800" dirty="0" err="1">
                <a:solidFill>
                  <a:srgbClr val="000000"/>
                </a:solidFill>
                <a:latin typeface="Arial"/>
              </a:rPr>
              <a:t>Айып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 салу</a:t>
            </a:r>
          </a:p>
          <a:p>
            <a:r>
              <a:rPr lang="ru-RU" sz="2800" dirty="0">
                <a:solidFill>
                  <a:srgbClr val="000000"/>
                </a:solidFill>
                <a:latin typeface="Arial"/>
              </a:rPr>
              <a:t>• </a:t>
            </a:r>
            <a:r>
              <a:rPr lang="ru-RU" sz="2800" dirty="0" err="1">
                <a:solidFill>
                  <a:srgbClr val="000000"/>
                </a:solidFill>
                <a:latin typeface="Arial"/>
              </a:rPr>
              <a:t>Құқықтан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/>
              </a:rPr>
              <a:t>айыру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 </a:t>
            </a:r>
          </a:p>
          <a:p>
            <a:r>
              <a:rPr lang="ru-RU" sz="2800" dirty="0">
                <a:solidFill>
                  <a:srgbClr val="000000"/>
                </a:solidFill>
                <a:latin typeface="Arial"/>
              </a:rPr>
              <a:t>• </a:t>
            </a:r>
            <a:r>
              <a:rPr lang="ru-RU" sz="2800" dirty="0" err="1">
                <a:solidFill>
                  <a:srgbClr val="000000"/>
                </a:solidFill>
                <a:latin typeface="Arial"/>
              </a:rPr>
              <a:t>Қоғамдық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/>
              </a:rPr>
              <a:t>жұмысқа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/>
              </a:rPr>
              <a:t>тарту</a:t>
            </a:r>
            <a:endParaRPr lang="ru-RU" sz="2800" dirty="0">
              <a:solidFill>
                <a:srgbClr val="000000"/>
              </a:solidFill>
              <a:latin typeface="Arial"/>
            </a:endParaRPr>
          </a:p>
          <a:p>
            <a:r>
              <a:rPr lang="ru-RU" sz="2800" dirty="0">
                <a:solidFill>
                  <a:srgbClr val="000000"/>
                </a:solidFill>
                <a:latin typeface="Arial"/>
              </a:rPr>
              <a:t>• </a:t>
            </a:r>
            <a:r>
              <a:rPr lang="ru-RU" sz="2800" dirty="0" err="1">
                <a:solidFill>
                  <a:srgbClr val="000000"/>
                </a:solidFill>
                <a:latin typeface="Arial"/>
              </a:rPr>
              <a:t>Еңбекпен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/>
              </a:rPr>
              <a:t>түзету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/>
              </a:rPr>
              <a:t>жұмысы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 </a:t>
            </a:r>
          </a:p>
          <a:p>
            <a:r>
              <a:rPr lang="ru-RU" sz="2800" dirty="0">
                <a:solidFill>
                  <a:srgbClr val="000000"/>
                </a:solidFill>
                <a:latin typeface="Arial"/>
              </a:rPr>
              <a:t>• Бас </a:t>
            </a:r>
            <a:r>
              <a:rPr lang="ru-RU" sz="2800" dirty="0" err="1">
                <a:solidFill>
                  <a:srgbClr val="000000"/>
                </a:solidFill>
                <a:latin typeface="Arial"/>
              </a:rPr>
              <a:t>бостандығын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/>
              </a:rPr>
              <a:t>шектеу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 </a:t>
            </a:r>
          </a:p>
          <a:p>
            <a:r>
              <a:rPr lang="ru-RU" sz="2800" dirty="0">
                <a:solidFill>
                  <a:srgbClr val="000000"/>
                </a:solidFill>
                <a:latin typeface="Arial"/>
              </a:rPr>
              <a:t>• </a:t>
            </a:r>
            <a:r>
              <a:rPr lang="ru-RU" sz="2800" dirty="0" err="1">
                <a:solidFill>
                  <a:srgbClr val="000000"/>
                </a:solidFill>
                <a:latin typeface="Arial"/>
              </a:rPr>
              <a:t>Тұтқындау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 </a:t>
            </a:r>
          </a:p>
          <a:p>
            <a:r>
              <a:rPr lang="ru-RU" sz="2800" dirty="0">
                <a:solidFill>
                  <a:srgbClr val="000000"/>
                </a:solidFill>
                <a:latin typeface="Arial"/>
              </a:rPr>
              <a:t>• </a:t>
            </a:r>
            <a:r>
              <a:rPr lang="ru-RU" sz="2800" dirty="0" err="1">
                <a:solidFill>
                  <a:srgbClr val="000000"/>
                </a:solidFill>
                <a:latin typeface="Arial"/>
              </a:rPr>
              <a:t>Әскери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/>
              </a:rPr>
              <a:t>тәртіп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/>
              </a:rPr>
              <a:t>бөлімінде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/>
              </a:rPr>
              <a:t>ұстау</a:t>
            </a:r>
            <a:endParaRPr lang="ru-RU" sz="2800" dirty="0">
              <a:solidFill>
                <a:srgbClr val="000000"/>
              </a:solidFill>
              <a:latin typeface="Arial"/>
            </a:endParaRPr>
          </a:p>
          <a:p>
            <a:r>
              <a:rPr lang="ru-RU" sz="2800" dirty="0">
                <a:solidFill>
                  <a:srgbClr val="000000"/>
                </a:solidFill>
                <a:latin typeface="Arial"/>
              </a:rPr>
              <a:t>• Бас </a:t>
            </a:r>
            <a:r>
              <a:rPr lang="ru-RU" sz="2800" dirty="0" err="1">
                <a:solidFill>
                  <a:srgbClr val="000000"/>
                </a:solidFill>
                <a:latin typeface="Arial"/>
              </a:rPr>
              <a:t>бостандығынан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/>
              </a:rPr>
              <a:t>айыру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 </a:t>
            </a:r>
          </a:p>
          <a:p>
            <a:r>
              <a:rPr lang="ru-RU" sz="2800" dirty="0">
                <a:solidFill>
                  <a:srgbClr val="000000"/>
                </a:solidFill>
                <a:latin typeface="Arial"/>
              </a:rPr>
              <a:t>• </a:t>
            </a:r>
            <a:r>
              <a:rPr lang="ru-RU" sz="2800" dirty="0" err="1">
                <a:solidFill>
                  <a:srgbClr val="000000"/>
                </a:solidFill>
                <a:latin typeface="Arial"/>
              </a:rPr>
              <a:t>Сотталушының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/>
              </a:rPr>
              <a:t>мүлкін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/>
              </a:rPr>
              <a:t>тәркілеу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 </a:t>
            </a:r>
          </a:p>
          <a:p>
            <a:r>
              <a:rPr lang="ru-RU" sz="2800" dirty="0">
                <a:solidFill>
                  <a:srgbClr val="000000"/>
                </a:solidFill>
                <a:latin typeface="Arial"/>
              </a:rPr>
              <a:t>• </a:t>
            </a:r>
            <a:r>
              <a:rPr lang="ru-RU" sz="2800" dirty="0" err="1">
                <a:solidFill>
                  <a:srgbClr val="000000"/>
                </a:solidFill>
                <a:latin typeface="Arial"/>
              </a:rPr>
              <a:t>Өлім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/>
              </a:rPr>
              <a:t>жазасы</a:t>
            </a:r>
            <a:endParaRPr lang="ru-RU" sz="2800" b="0" i="0" dirty="0">
              <a:solidFill>
                <a:srgbClr val="000000"/>
              </a:solidFill>
              <a:effectLst/>
              <a:latin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2656"/>
            <a:ext cx="3370058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885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762" y="692696"/>
            <a:ext cx="884823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/>
              </a:rPr>
              <a:t>ҚР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Қылмыстық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Кодексінің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- 49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бабы:</a:t>
            </a:r>
            <a:endParaRPr lang="ru-RU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AutoNum type="arabicPeriod"/>
            </a:pPr>
            <a:r>
              <a:rPr lang="ru-RU" sz="2400" dirty="0" err="1" smtClean="0">
                <a:solidFill>
                  <a:srgbClr val="000000"/>
                </a:solidFill>
                <a:latin typeface="Arial"/>
              </a:rPr>
              <a:t>Өлім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жазасы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– ату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жазасы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адамның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өміріне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қол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сұғатын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ерекше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ауыр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қылмыстар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үшін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,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сондайақ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соғыс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кезінде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немесе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ұрыс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жағдайында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мемлекеттік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сатқындық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,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бейбітшілікке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және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адамзаттың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қауіпсіздігіне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қарсы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қылмыс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және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ерекше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ауыр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әскери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қылмыстар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жасағаны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үшін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ғана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ең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ауыр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жаза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ретінде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қолданылуы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мүмкін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endParaRPr lang="ru-RU" dirty="0">
              <a:solidFill>
                <a:srgbClr val="000000"/>
              </a:solidFill>
              <a:latin typeface="Arial"/>
            </a:endParaRPr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2.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Өлім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жазасы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әйелдерге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, 18 –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толмай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қылмыс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жасаған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адамдарға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және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сот 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үкім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шығарған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сәтте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65 –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жасқа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толған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ер 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адамдарға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тағайындалмайды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endParaRPr lang="ru-RU" dirty="0">
              <a:solidFill>
                <a:srgbClr val="000000"/>
              </a:solidFill>
              <a:latin typeface="Arial"/>
            </a:endParaRPr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3.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Кешірім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жасау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тәртібімен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өлім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жазасы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жазаны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ерекше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режімдегі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түзеу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колониясында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өтеу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арқылы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өмір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бойы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бас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бостандығынан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айыру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мен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немесе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 25 –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жылға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бас  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бостандығынан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айырумен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ауыстырылуы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мүмкін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Өлім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жазасына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үкім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шығарылған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адамның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 ҚР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Президентіне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өтініш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жасап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кешірім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 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сұрауға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құқығы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бар.ҚР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Президенті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азаматтарға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кешірім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 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жасауға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құқылы.Кешірім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 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жасау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тәртібімен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өлім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жазасы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жазаны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ерекше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режимдегі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түзеу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колониясында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өтеу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арқылы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өмір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бойы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бас 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бостандығынан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айырумен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немесе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25-жылға  бас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бостандығынан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айырумен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ауыстырылуы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мүмкін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 </a:t>
            </a:r>
            <a:endParaRPr lang="ru-RU" b="0" i="0" dirty="0">
              <a:solidFill>
                <a:srgbClr val="00000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54291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450</Words>
  <Application>Microsoft Office PowerPoint</Application>
  <PresentationFormat>Экран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1_Тема Office</vt:lpstr>
      <vt:lpstr>Презентация PowerPoint</vt:lpstr>
      <vt:lpstr>  Сабақтың тақырыбы</vt:lpstr>
      <vt:lpstr>Презентация PowerPoint</vt:lpstr>
      <vt:lpstr> Қылмыс дегеніміз – заң қылмыс деп танитын әрекет немесе әрекетсіздік 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Сабақтың тақырыбы</dc:title>
  <dc:creator>Кайырбекова Жанар Базылбеккызы</dc:creator>
  <cp:lastModifiedBy>Кайырбекова Жанар Базылбеккызы</cp:lastModifiedBy>
  <cp:revision>12</cp:revision>
  <dcterms:created xsi:type="dcterms:W3CDTF">2015-03-04T04:26:20Z</dcterms:created>
  <dcterms:modified xsi:type="dcterms:W3CDTF">2015-03-04T05:24:53Z</dcterms:modified>
</cp:coreProperties>
</file>